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2" r:id="rId3"/>
    <p:sldId id="272" r:id="rId4"/>
    <p:sldId id="273" r:id="rId5"/>
    <p:sldId id="265" r:id="rId6"/>
    <p:sldId id="259" r:id="rId7"/>
    <p:sldId id="264" r:id="rId8"/>
    <p:sldId id="268" r:id="rId9"/>
    <p:sldId id="271" r:id="rId10"/>
    <p:sldId id="274" r:id="rId11"/>
    <p:sldId id="277" r:id="rId12"/>
    <p:sldId id="278" r:id="rId13"/>
    <p:sldId id="279" r:id="rId14"/>
    <p:sldId id="275" r:id="rId15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B7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A8D44-FDBD-40D2-B64B-9C8BF72A72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51903D-6B3C-4FA7-90F1-28BF036C2DBE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Субсидии предоставляются в соответствии с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Правилами, утверждаемыми постановлениями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Правительства РФ отдельно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 каждой субсидии</a:t>
          </a:r>
          <a:endParaRPr lang="ru-RU" sz="2400" dirty="0">
            <a:solidFill>
              <a:schemeClr val="tx1"/>
            </a:solidFill>
          </a:endParaRPr>
        </a:p>
      </dgm:t>
    </dgm:pt>
    <dgm:pt modelId="{CAEF26EA-B2DB-432E-AAA3-B9B668D84527}" type="parTrans" cxnId="{D7490EBF-E1E0-4FD5-AC6F-9B3992DFAA62}">
      <dgm:prSet/>
      <dgm:spPr/>
      <dgm:t>
        <a:bodyPr/>
        <a:lstStyle/>
        <a:p>
          <a:endParaRPr lang="ru-RU"/>
        </a:p>
      </dgm:t>
    </dgm:pt>
    <dgm:pt modelId="{C749C1E2-7CC9-435A-BFF5-4B322E992BAB}" type="sibTrans" cxnId="{D7490EBF-E1E0-4FD5-AC6F-9B3992DFAA62}">
      <dgm:prSet/>
      <dgm:spPr/>
      <dgm:t>
        <a:bodyPr/>
        <a:lstStyle/>
        <a:p>
          <a:endParaRPr lang="ru-RU"/>
        </a:p>
      </dgm:t>
    </dgm:pt>
    <dgm:pt modelId="{E448396D-518D-45CF-99C5-01B5BBB6C663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Правила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должны соответствовать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Общим требованиям № 1492</a:t>
          </a:r>
          <a:endParaRPr lang="ru-RU" sz="2400" dirty="0">
            <a:solidFill>
              <a:schemeClr val="tx1"/>
            </a:solidFill>
          </a:endParaRPr>
        </a:p>
      </dgm:t>
    </dgm:pt>
    <dgm:pt modelId="{535576E5-74C8-452E-93EB-19F6E7F67186}" type="parTrans" cxnId="{32148750-593C-48FB-94C7-672EFB807643}">
      <dgm:prSet/>
      <dgm:spPr/>
      <dgm:t>
        <a:bodyPr/>
        <a:lstStyle/>
        <a:p>
          <a:endParaRPr lang="ru-RU"/>
        </a:p>
      </dgm:t>
    </dgm:pt>
    <dgm:pt modelId="{A299716C-5D56-44BF-849C-C839CF887BC5}" type="sibTrans" cxnId="{32148750-593C-48FB-94C7-672EFB807643}">
      <dgm:prSet/>
      <dgm:spPr/>
      <dgm:t>
        <a:bodyPr/>
        <a:lstStyle/>
        <a:p>
          <a:endParaRPr lang="ru-RU"/>
        </a:p>
      </dgm:t>
    </dgm:pt>
    <dgm:pt modelId="{4C520AE5-0245-4E88-AFC3-FBA74B67C70C}" type="pres">
      <dgm:prSet presAssocID="{382A8D44-FDBD-40D2-B64B-9C8BF72A72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C55E1E-16A2-42E0-B309-31A0CD4FA958}" type="pres">
      <dgm:prSet presAssocID="{A651903D-6B3C-4FA7-90F1-28BF036C2DB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D6BC5-5546-40C4-92DF-94B07795E8D6}" type="pres">
      <dgm:prSet presAssocID="{C749C1E2-7CC9-435A-BFF5-4B322E992BAB}" presName="spacer" presStyleCnt="0"/>
      <dgm:spPr/>
    </dgm:pt>
    <dgm:pt modelId="{43FFC045-329A-4EDB-AEFA-CA14D6FF2F8A}" type="pres">
      <dgm:prSet presAssocID="{E448396D-518D-45CF-99C5-01B5BBB6C663}" presName="parentText" presStyleLbl="node1" presStyleIdx="1" presStyleCnt="2" custLinFactY="2125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148750-593C-48FB-94C7-672EFB807643}" srcId="{382A8D44-FDBD-40D2-B64B-9C8BF72A72C9}" destId="{E448396D-518D-45CF-99C5-01B5BBB6C663}" srcOrd="1" destOrd="0" parTransId="{535576E5-74C8-452E-93EB-19F6E7F67186}" sibTransId="{A299716C-5D56-44BF-849C-C839CF887BC5}"/>
    <dgm:cxn modelId="{55188542-943E-4A07-9B0A-74AA1671B8E0}" type="presOf" srcId="{E448396D-518D-45CF-99C5-01B5BBB6C663}" destId="{43FFC045-329A-4EDB-AEFA-CA14D6FF2F8A}" srcOrd="0" destOrd="0" presId="urn:microsoft.com/office/officeart/2005/8/layout/vList2"/>
    <dgm:cxn modelId="{FC11CF27-F075-43BD-81F2-E532D3C9AED0}" type="presOf" srcId="{A651903D-6B3C-4FA7-90F1-28BF036C2DBE}" destId="{6DC55E1E-16A2-42E0-B309-31A0CD4FA958}" srcOrd="0" destOrd="0" presId="urn:microsoft.com/office/officeart/2005/8/layout/vList2"/>
    <dgm:cxn modelId="{D7490EBF-E1E0-4FD5-AC6F-9B3992DFAA62}" srcId="{382A8D44-FDBD-40D2-B64B-9C8BF72A72C9}" destId="{A651903D-6B3C-4FA7-90F1-28BF036C2DBE}" srcOrd="0" destOrd="0" parTransId="{CAEF26EA-B2DB-432E-AAA3-B9B668D84527}" sibTransId="{C749C1E2-7CC9-435A-BFF5-4B322E992BAB}"/>
    <dgm:cxn modelId="{751BFED4-FE31-4A06-A568-395D47110A0D}" type="presOf" srcId="{382A8D44-FDBD-40D2-B64B-9C8BF72A72C9}" destId="{4C520AE5-0245-4E88-AFC3-FBA74B67C70C}" srcOrd="0" destOrd="0" presId="urn:microsoft.com/office/officeart/2005/8/layout/vList2"/>
    <dgm:cxn modelId="{58BBFE48-7DAE-49E4-A2B1-348FF4F718C2}" type="presParOf" srcId="{4C520AE5-0245-4E88-AFC3-FBA74B67C70C}" destId="{6DC55E1E-16A2-42E0-B309-31A0CD4FA958}" srcOrd="0" destOrd="0" presId="urn:microsoft.com/office/officeart/2005/8/layout/vList2"/>
    <dgm:cxn modelId="{B68046DC-B137-4804-8235-E86F6CE22A4D}" type="presParOf" srcId="{4C520AE5-0245-4E88-AFC3-FBA74B67C70C}" destId="{F5ED6BC5-5546-40C4-92DF-94B07795E8D6}" srcOrd="1" destOrd="0" presId="urn:microsoft.com/office/officeart/2005/8/layout/vList2"/>
    <dgm:cxn modelId="{B8C44D2A-E277-4A29-A07A-FA91A3BEFFD2}" type="presParOf" srcId="{4C520AE5-0245-4E88-AFC3-FBA74B67C70C}" destId="{43FFC045-329A-4EDB-AEFA-CA14D6FF2F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2A8D44-FDBD-40D2-B64B-9C8BF72A72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51903D-6B3C-4FA7-90F1-28BF036C2DBE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Правительство РФ утверждает Единые правила 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предоставления субсидий</a:t>
          </a:r>
          <a:endParaRPr lang="ru-RU" sz="2400" dirty="0">
            <a:solidFill>
              <a:schemeClr val="tx1"/>
            </a:solidFill>
          </a:endParaRPr>
        </a:p>
      </dgm:t>
    </dgm:pt>
    <dgm:pt modelId="{CAEF26EA-B2DB-432E-AAA3-B9B668D84527}" type="parTrans" cxnId="{D7490EBF-E1E0-4FD5-AC6F-9B3992DFAA62}">
      <dgm:prSet/>
      <dgm:spPr/>
      <dgm:t>
        <a:bodyPr/>
        <a:lstStyle/>
        <a:p>
          <a:endParaRPr lang="ru-RU"/>
        </a:p>
      </dgm:t>
    </dgm:pt>
    <dgm:pt modelId="{C749C1E2-7CC9-435A-BFF5-4B322E992BAB}" type="sibTrans" cxnId="{D7490EBF-E1E0-4FD5-AC6F-9B3992DFAA62}">
      <dgm:prSet/>
      <dgm:spPr/>
      <dgm:t>
        <a:bodyPr/>
        <a:lstStyle/>
        <a:p>
          <a:endParaRPr lang="ru-RU"/>
        </a:p>
      </dgm:t>
    </dgm:pt>
    <dgm:pt modelId="{E448396D-518D-45CF-99C5-01B5BBB6C663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Конкретные показатели 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субсидии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определяют ГРБС 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 ГИИС «Электронный бюджет»</a:t>
          </a:r>
          <a:endParaRPr lang="ru-RU" sz="2400" dirty="0">
            <a:solidFill>
              <a:schemeClr val="tx1"/>
            </a:solidFill>
          </a:endParaRPr>
        </a:p>
      </dgm:t>
    </dgm:pt>
    <dgm:pt modelId="{535576E5-74C8-452E-93EB-19F6E7F67186}" type="parTrans" cxnId="{32148750-593C-48FB-94C7-672EFB807643}">
      <dgm:prSet/>
      <dgm:spPr/>
      <dgm:t>
        <a:bodyPr/>
        <a:lstStyle/>
        <a:p>
          <a:endParaRPr lang="ru-RU"/>
        </a:p>
      </dgm:t>
    </dgm:pt>
    <dgm:pt modelId="{A299716C-5D56-44BF-849C-C839CF887BC5}" type="sibTrans" cxnId="{32148750-593C-48FB-94C7-672EFB807643}">
      <dgm:prSet/>
      <dgm:spPr/>
      <dgm:t>
        <a:bodyPr/>
        <a:lstStyle/>
        <a:p>
          <a:endParaRPr lang="ru-RU"/>
        </a:p>
      </dgm:t>
    </dgm:pt>
    <dgm:pt modelId="{4C520AE5-0245-4E88-AFC3-FBA74B67C70C}" type="pres">
      <dgm:prSet presAssocID="{382A8D44-FDBD-40D2-B64B-9C8BF72A72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C55E1E-16A2-42E0-B309-31A0CD4FA958}" type="pres">
      <dgm:prSet presAssocID="{A651903D-6B3C-4FA7-90F1-28BF036C2DBE}" presName="parentText" presStyleLbl="node1" presStyleIdx="0" presStyleCnt="2" custLinFactY="-23732" custLinFactNeighborX="131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D6BC5-5546-40C4-92DF-94B07795E8D6}" type="pres">
      <dgm:prSet presAssocID="{C749C1E2-7CC9-435A-BFF5-4B322E992BAB}" presName="spacer" presStyleCnt="0"/>
      <dgm:spPr/>
    </dgm:pt>
    <dgm:pt modelId="{43FFC045-329A-4EDB-AEFA-CA14D6FF2F8A}" type="pres">
      <dgm:prSet presAssocID="{E448396D-518D-45CF-99C5-01B5BBB6C663}" presName="parentText" presStyleLbl="node1" presStyleIdx="1" presStyleCnt="2" custLinFactY="2125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148750-593C-48FB-94C7-672EFB807643}" srcId="{382A8D44-FDBD-40D2-B64B-9C8BF72A72C9}" destId="{E448396D-518D-45CF-99C5-01B5BBB6C663}" srcOrd="1" destOrd="0" parTransId="{535576E5-74C8-452E-93EB-19F6E7F67186}" sibTransId="{A299716C-5D56-44BF-849C-C839CF887BC5}"/>
    <dgm:cxn modelId="{55188542-943E-4A07-9B0A-74AA1671B8E0}" type="presOf" srcId="{E448396D-518D-45CF-99C5-01B5BBB6C663}" destId="{43FFC045-329A-4EDB-AEFA-CA14D6FF2F8A}" srcOrd="0" destOrd="0" presId="urn:microsoft.com/office/officeart/2005/8/layout/vList2"/>
    <dgm:cxn modelId="{FC11CF27-F075-43BD-81F2-E532D3C9AED0}" type="presOf" srcId="{A651903D-6B3C-4FA7-90F1-28BF036C2DBE}" destId="{6DC55E1E-16A2-42E0-B309-31A0CD4FA958}" srcOrd="0" destOrd="0" presId="urn:microsoft.com/office/officeart/2005/8/layout/vList2"/>
    <dgm:cxn modelId="{D7490EBF-E1E0-4FD5-AC6F-9B3992DFAA62}" srcId="{382A8D44-FDBD-40D2-B64B-9C8BF72A72C9}" destId="{A651903D-6B3C-4FA7-90F1-28BF036C2DBE}" srcOrd="0" destOrd="0" parTransId="{CAEF26EA-B2DB-432E-AAA3-B9B668D84527}" sibTransId="{C749C1E2-7CC9-435A-BFF5-4B322E992BAB}"/>
    <dgm:cxn modelId="{751BFED4-FE31-4A06-A568-395D47110A0D}" type="presOf" srcId="{382A8D44-FDBD-40D2-B64B-9C8BF72A72C9}" destId="{4C520AE5-0245-4E88-AFC3-FBA74B67C70C}" srcOrd="0" destOrd="0" presId="urn:microsoft.com/office/officeart/2005/8/layout/vList2"/>
    <dgm:cxn modelId="{58BBFE48-7DAE-49E4-A2B1-348FF4F718C2}" type="presParOf" srcId="{4C520AE5-0245-4E88-AFC3-FBA74B67C70C}" destId="{6DC55E1E-16A2-42E0-B309-31A0CD4FA958}" srcOrd="0" destOrd="0" presId="urn:microsoft.com/office/officeart/2005/8/layout/vList2"/>
    <dgm:cxn modelId="{B68046DC-B137-4804-8235-E86F6CE22A4D}" type="presParOf" srcId="{4C520AE5-0245-4E88-AFC3-FBA74B67C70C}" destId="{F5ED6BC5-5546-40C4-92DF-94B07795E8D6}" srcOrd="1" destOrd="0" presId="urn:microsoft.com/office/officeart/2005/8/layout/vList2"/>
    <dgm:cxn modelId="{B8C44D2A-E277-4A29-A07A-FA91A3BEFFD2}" type="presParOf" srcId="{4C520AE5-0245-4E88-AFC3-FBA74B67C70C}" destId="{43FFC045-329A-4EDB-AEFA-CA14D6FF2F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8DE615-690E-4CDC-B0C6-2683830DB9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7C1E65-E50D-46D0-A80A-BD8EE5D88303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I. 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Положения, применимые ко всем субсидиям 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   </a:t>
          </a:r>
          <a:r>
            <a:rPr lang="ru-RU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(аналогичные установленным Общими требованиями № 1492)</a:t>
          </a:r>
          <a:endParaRPr lang="ru-RU" i="1" dirty="0">
            <a:solidFill>
              <a:schemeClr val="tx1"/>
            </a:solidFill>
          </a:endParaRPr>
        </a:p>
      </dgm:t>
    </dgm:pt>
    <dgm:pt modelId="{FB34A44A-5877-4406-A370-CA7E101945A3}" type="parTrans" cxnId="{3FE32028-C43D-4163-9E9E-6F9D8C172C89}">
      <dgm:prSet/>
      <dgm:spPr/>
      <dgm:t>
        <a:bodyPr/>
        <a:lstStyle/>
        <a:p>
          <a:endParaRPr lang="ru-RU"/>
        </a:p>
      </dgm:t>
    </dgm:pt>
    <dgm:pt modelId="{4BB96222-4D8D-45BB-8F6E-646BDA39F922}" type="sibTrans" cxnId="{3FE32028-C43D-4163-9E9E-6F9D8C172C89}">
      <dgm:prSet/>
      <dgm:spPr/>
      <dgm:t>
        <a:bodyPr/>
        <a:lstStyle/>
        <a:p>
          <a:endParaRPr lang="ru-RU"/>
        </a:p>
      </dgm:t>
    </dgm:pt>
    <dgm:pt modelId="{8CE3528B-3EFA-4BFD-99A4-3B3C9C403C63}">
      <dgm:prSet phldrT="[Текст]"/>
      <dgm:spPr/>
      <dgm:t>
        <a:bodyPr/>
        <a:lstStyle/>
        <a:p>
          <a:pPr algn="just"/>
          <a:r>
            <a: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общие условия предоставления субсидии</a:t>
          </a:r>
          <a:r>
            <a:rPr lang="ru-RU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i="1" dirty="0">
            <a:solidFill>
              <a:schemeClr val="tx1"/>
            </a:solidFill>
          </a:endParaRPr>
        </a:p>
      </dgm:t>
    </dgm:pt>
    <dgm:pt modelId="{9BDA6A61-5221-42D3-BEE5-1092574AC440}" type="parTrans" cxnId="{4D76A9BD-4CD4-4E09-85FB-6890EDF6C204}">
      <dgm:prSet/>
      <dgm:spPr/>
      <dgm:t>
        <a:bodyPr/>
        <a:lstStyle/>
        <a:p>
          <a:endParaRPr lang="ru-RU"/>
        </a:p>
      </dgm:t>
    </dgm:pt>
    <dgm:pt modelId="{61248BFD-AE0F-4E2F-976C-A738A687F271}" type="sibTrans" cxnId="{4D76A9BD-4CD4-4E09-85FB-6890EDF6C204}">
      <dgm:prSet/>
      <dgm:spPr/>
      <dgm:t>
        <a:bodyPr/>
        <a:lstStyle/>
        <a:p>
          <a:endParaRPr lang="ru-RU"/>
        </a:p>
      </dgm:t>
    </dgm:pt>
    <dgm:pt modelId="{E05638D7-4108-437E-A43A-FF075BC35117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II. 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Отраслевые особенности, применимые к субсидиям соответствующей отрасли</a:t>
          </a:r>
          <a:endParaRPr lang="ru-RU" dirty="0">
            <a:solidFill>
              <a:schemeClr val="tx1"/>
            </a:solidFill>
          </a:endParaRPr>
        </a:p>
      </dgm:t>
    </dgm:pt>
    <dgm:pt modelId="{31425880-C190-4375-95EB-C956584B1773}" type="parTrans" cxnId="{6A9FEDF5-35F2-4CCB-96D9-BA5C587CA312}">
      <dgm:prSet/>
      <dgm:spPr/>
      <dgm:t>
        <a:bodyPr/>
        <a:lstStyle/>
        <a:p>
          <a:endParaRPr lang="ru-RU"/>
        </a:p>
      </dgm:t>
    </dgm:pt>
    <dgm:pt modelId="{E5F18052-672B-4F4E-ABE6-8EDC0E1262AF}" type="sibTrans" cxnId="{6A9FEDF5-35F2-4CCB-96D9-BA5C587CA312}">
      <dgm:prSet/>
      <dgm:spPr/>
      <dgm:t>
        <a:bodyPr/>
        <a:lstStyle/>
        <a:p>
          <a:endParaRPr lang="ru-RU"/>
        </a:p>
      </dgm:t>
    </dgm:pt>
    <dgm:pt modelId="{7CDCCC7F-E466-4FDE-A0D1-06F9BE3307D4}">
      <dgm:prSet phldrT="[Текст]"/>
      <dgm:spPr/>
      <dgm:t>
        <a:bodyPr/>
        <a:lstStyle/>
        <a:p>
          <a:pPr algn="just"/>
          <a:r>
            <a:rPr lang="ru-RU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финансовые услуги</a:t>
          </a:r>
          <a:endParaRPr lang="ru-RU" b="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62393E-F41E-4507-AA89-7BD562E8A4DE}" type="parTrans" cxnId="{7495DB61-C4B8-4E85-B6C9-0FCB0375C20F}">
      <dgm:prSet/>
      <dgm:spPr/>
      <dgm:t>
        <a:bodyPr/>
        <a:lstStyle/>
        <a:p>
          <a:endParaRPr lang="ru-RU"/>
        </a:p>
      </dgm:t>
    </dgm:pt>
    <dgm:pt modelId="{D7D3789D-C5E2-4647-B124-8A1ED8D026C7}" type="sibTrans" cxnId="{7495DB61-C4B8-4E85-B6C9-0FCB0375C20F}">
      <dgm:prSet/>
      <dgm:spPr/>
      <dgm:t>
        <a:bodyPr/>
        <a:lstStyle/>
        <a:p>
          <a:endParaRPr lang="ru-RU"/>
        </a:p>
      </dgm:t>
    </dgm:pt>
    <dgm:pt modelId="{4E89CE94-5CA2-4FE0-A986-B37262A799F1}">
      <dgm:prSet/>
      <dgm:spPr/>
      <dgm:t>
        <a:bodyPr/>
        <a:lstStyle/>
        <a:p>
          <a:pPr algn="just"/>
          <a:r>
            <a: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к отчетности и к мониторингу результата предоставления субсидии;</a:t>
          </a:r>
        </a:p>
      </dgm:t>
    </dgm:pt>
    <dgm:pt modelId="{AB1E3858-942C-4B80-BC6D-ADA969A01A83}" type="parTrans" cxnId="{67283C23-4141-4B6D-981B-D517FBA5901F}">
      <dgm:prSet/>
      <dgm:spPr/>
      <dgm:t>
        <a:bodyPr/>
        <a:lstStyle/>
        <a:p>
          <a:endParaRPr lang="ru-RU"/>
        </a:p>
      </dgm:t>
    </dgm:pt>
    <dgm:pt modelId="{34B55D86-3567-4456-B42A-FED0C532F4E3}" type="sibTrans" cxnId="{67283C23-4141-4B6D-981B-D517FBA5901F}">
      <dgm:prSet/>
      <dgm:spPr/>
      <dgm:t>
        <a:bodyPr/>
        <a:lstStyle/>
        <a:p>
          <a:endParaRPr lang="ru-RU"/>
        </a:p>
      </dgm:t>
    </dgm:pt>
    <dgm:pt modelId="{61A9A4DC-0EF2-4C3A-982B-F2A9FBEE00D1}">
      <dgm:prSet/>
      <dgm:spPr/>
      <dgm:t>
        <a:bodyPr/>
        <a:lstStyle/>
        <a:p>
          <a:pPr algn="just"/>
          <a:r>
            <a: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контроль за соблюдением условий и порядка предоставления субсидии, ответственность за нарушение</a:t>
          </a:r>
        </a:p>
      </dgm:t>
    </dgm:pt>
    <dgm:pt modelId="{FDB1B50E-B84D-4A40-ADF7-36C902AF4E3E}" type="parTrans" cxnId="{CAAF3338-1C06-4F82-A21B-1A1B842A453F}">
      <dgm:prSet/>
      <dgm:spPr/>
      <dgm:t>
        <a:bodyPr/>
        <a:lstStyle/>
        <a:p>
          <a:endParaRPr lang="ru-RU"/>
        </a:p>
      </dgm:t>
    </dgm:pt>
    <dgm:pt modelId="{58B86F2B-35E2-4C12-B5B6-54606100E571}" type="sibTrans" cxnId="{CAAF3338-1C06-4F82-A21B-1A1B842A453F}">
      <dgm:prSet/>
      <dgm:spPr/>
      <dgm:t>
        <a:bodyPr/>
        <a:lstStyle/>
        <a:p>
          <a:endParaRPr lang="ru-RU"/>
        </a:p>
      </dgm:t>
    </dgm:pt>
    <dgm:pt modelId="{994C16BC-47DF-4E9E-AEE6-81224C6838D3}">
      <dgm:prSet/>
      <dgm:spPr/>
      <dgm:t>
        <a:bodyPr/>
        <a:lstStyle/>
        <a:p>
          <a:pPr algn="just"/>
          <a:r>
            <a: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порядок расчета размера субсидии</a:t>
          </a:r>
        </a:p>
      </dgm:t>
    </dgm:pt>
    <dgm:pt modelId="{C3AAB835-9288-4B35-A043-B3C19E2A5E68}" type="parTrans" cxnId="{51C294AD-DF25-45A3-BF09-5A94B38A1C58}">
      <dgm:prSet/>
      <dgm:spPr/>
      <dgm:t>
        <a:bodyPr/>
        <a:lstStyle/>
        <a:p>
          <a:endParaRPr lang="ru-RU"/>
        </a:p>
      </dgm:t>
    </dgm:pt>
    <dgm:pt modelId="{B1FBBE3A-7A7B-4CB1-8F5B-E9434EE0669D}" type="sibTrans" cxnId="{51C294AD-DF25-45A3-BF09-5A94B38A1C58}">
      <dgm:prSet/>
      <dgm:spPr/>
      <dgm:t>
        <a:bodyPr/>
        <a:lstStyle/>
        <a:p>
          <a:endParaRPr lang="ru-RU"/>
        </a:p>
      </dgm:t>
    </dgm:pt>
    <dgm:pt modelId="{1773C725-FA09-48F6-9DEE-3024438BD7DC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III. 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</a:t>
          </a:r>
          <a:r>
            <a:rPr lang="ru-RU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 информации, включаемой в 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решение о предоставлении субсидии</a:t>
          </a:r>
        </a:p>
      </dgm:t>
    </dgm:pt>
    <dgm:pt modelId="{29A7CEE2-D527-451E-85ED-E257AF8B41B9}" type="parTrans" cxnId="{DCB398E4-5095-4E10-90B5-686314CEC98F}">
      <dgm:prSet/>
      <dgm:spPr/>
      <dgm:t>
        <a:bodyPr/>
        <a:lstStyle/>
        <a:p>
          <a:endParaRPr lang="ru-RU"/>
        </a:p>
      </dgm:t>
    </dgm:pt>
    <dgm:pt modelId="{A9AAC912-4F0C-4BE5-BBFC-1D51CCF9934E}" type="sibTrans" cxnId="{DCB398E4-5095-4E10-90B5-686314CEC98F}">
      <dgm:prSet/>
      <dgm:spPr/>
      <dgm:t>
        <a:bodyPr/>
        <a:lstStyle/>
        <a:p>
          <a:endParaRPr lang="ru-RU"/>
        </a:p>
      </dgm:t>
    </dgm:pt>
    <dgm:pt modelId="{E0F14F86-B039-46C2-99AE-898F8FFD8DEC}">
      <dgm:prSet/>
      <dgm:spPr/>
      <dgm:t>
        <a:bodyPr/>
        <a:lstStyle/>
        <a:p>
          <a:pPr algn="just"/>
          <a:r>
            <a: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к результату предоставления субсидии</a:t>
          </a:r>
        </a:p>
      </dgm:t>
    </dgm:pt>
    <dgm:pt modelId="{7077CB83-5D84-4564-AA05-451266D2C201}" type="parTrans" cxnId="{B3487000-C698-494E-B0E1-1B454876EE3B}">
      <dgm:prSet/>
      <dgm:spPr/>
      <dgm:t>
        <a:bodyPr/>
        <a:lstStyle/>
        <a:p>
          <a:endParaRPr lang="ru-RU"/>
        </a:p>
      </dgm:t>
    </dgm:pt>
    <dgm:pt modelId="{CC731866-0A63-45B8-86EB-D44E0BA1F315}" type="sibTrans" cxnId="{B3487000-C698-494E-B0E1-1B454876EE3B}">
      <dgm:prSet/>
      <dgm:spPr/>
      <dgm:t>
        <a:bodyPr/>
        <a:lstStyle/>
        <a:p>
          <a:endParaRPr lang="ru-RU"/>
        </a:p>
      </dgm:t>
    </dgm:pt>
    <dgm:pt modelId="{25256821-40F0-4CE9-814F-6A51F5FFE1CD}">
      <dgm:prSet phldrT="[Текст]"/>
      <dgm:spPr/>
      <dgm:t>
        <a:bodyPr/>
        <a:lstStyle/>
        <a:p>
          <a:pPr algn="just"/>
          <a:r>
            <a:rPr lang="ru-RU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отрасли экономики, в </a:t>
          </a:r>
          <a:r>
            <a:rPr lang="ru-RU" b="0" i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т.ч</a:t>
          </a:r>
          <a:r>
            <a:rPr lang="ru-RU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агропромышленная</a:t>
          </a:r>
          <a:endParaRPr lang="ru-RU" b="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E8542F-618F-476A-8E91-3D1C7DFDF0A9}" type="parTrans" cxnId="{B43E72DD-8F7C-44F5-9977-56F4513AEFDF}">
      <dgm:prSet/>
      <dgm:spPr/>
      <dgm:t>
        <a:bodyPr/>
        <a:lstStyle/>
        <a:p>
          <a:endParaRPr lang="ru-RU"/>
        </a:p>
      </dgm:t>
    </dgm:pt>
    <dgm:pt modelId="{0382A57F-B780-48B3-A5AC-229036CBC654}" type="sibTrans" cxnId="{B43E72DD-8F7C-44F5-9977-56F4513AEFDF}">
      <dgm:prSet/>
      <dgm:spPr/>
      <dgm:t>
        <a:bodyPr/>
        <a:lstStyle/>
        <a:p>
          <a:endParaRPr lang="ru-RU"/>
        </a:p>
      </dgm:t>
    </dgm:pt>
    <dgm:pt modelId="{E4CEA8B8-2F4D-4A23-BE9B-6D39C093DE15}">
      <dgm:prSet phldrT="[Текст]"/>
      <dgm:spPr/>
      <dgm:t>
        <a:bodyPr/>
        <a:lstStyle/>
        <a:p>
          <a:pPr algn="just"/>
          <a:r>
            <a:rPr lang="ru-RU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социальная сфера</a:t>
          </a:r>
          <a:endParaRPr lang="ru-RU" b="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3C214C-0F28-4EC4-9665-A3133B30CA23}" type="parTrans" cxnId="{B6256000-3D63-4A01-8345-D3D1C243D67A}">
      <dgm:prSet/>
      <dgm:spPr/>
      <dgm:t>
        <a:bodyPr/>
        <a:lstStyle/>
        <a:p>
          <a:endParaRPr lang="ru-RU"/>
        </a:p>
      </dgm:t>
    </dgm:pt>
    <dgm:pt modelId="{089C94C5-78AD-4BD3-9345-724662512B8E}" type="sibTrans" cxnId="{B6256000-3D63-4A01-8345-D3D1C243D67A}">
      <dgm:prSet/>
      <dgm:spPr/>
      <dgm:t>
        <a:bodyPr/>
        <a:lstStyle/>
        <a:p>
          <a:endParaRPr lang="ru-RU"/>
        </a:p>
      </dgm:t>
    </dgm:pt>
    <dgm:pt modelId="{487178A8-0AFE-47B7-851D-C68727C92AEA}">
      <dgm:prSet phldrT="[Текст]"/>
      <dgm:spPr/>
      <dgm:t>
        <a:bodyPr/>
        <a:lstStyle/>
        <a:p>
          <a:pPr algn="just"/>
          <a:r>
            <a:rPr lang="ru-RU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научная, инновационная и др.</a:t>
          </a:r>
          <a:endParaRPr lang="ru-RU" b="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484E1A-1530-44E9-BF4F-61DF288C5407}" type="parTrans" cxnId="{B8E4984B-1E00-40CC-9122-ABE1DCFE3E15}">
      <dgm:prSet/>
      <dgm:spPr/>
      <dgm:t>
        <a:bodyPr/>
        <a:lstStyle/>
        <a:p>
          <a:endParaRPr lang="ru-RU"/>
        </a:p>
      </dgm:t>
    </dgm:pt>
    <dgm:pt modelId="{DBE59DDA-8668-4B70-B2BA-38E703EE3CFD}" type="sibTrans" cxnId="{B8E4984B-1E00-40CC-9122-ABE1DCFE3E15}">
      <dgm:prSet/>
      <dgm:spPr/>
      <dgm:t>
        <a:bodyPr/>
        <a:lstStyle/>
        <a:p>
          <a:endParaRPr lang="ru-RU"/>
        </a:p>
      </dgm:t>
    </dgm:pt>
    <dgm:pt modelId="{CC0CC088-CE18-4B4F-8C51-F6138D570D12}" type="pres">
      <dgm:prSet presAssocID="{D28DE615-690E-4CDC-B0C6-2683830DB9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0151C5-9836-4CBF-A0E8-EF336BD1E409}" type="pres">
      <dgm:prSet presAssocID="{007C1E65-E50D-46D0-A80A-BD8EE5D8830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FA35B-5AB4-4B8F-B2F7-842FD43067A3}" type="pres">
      <dgm:prSet presAssocID="{007C1E65-E50D-46D0-A80A-BD8EE5D8830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3C3A4C-B361-45C8-8E78-0A90B5409023}" type="pres">
      <dgm:prSet presAssocID="{E05638D7-4108-437E-A43A-FF075BC3511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097913-6F17-467A-AA30-B74E4F589937}" type="pres">
      <dgm:prSet presAssocID="{E05638D7-4108-437E-A43A-FF075BC3511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DE054-3178-4599-BAB0-3CAF8CD96805}" type="pres">
      <dgm:prSet presAssocID="{1773C725-FA09-48F6-9DEE-3024438BD7D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5DF097-EF56-4079-8F36-EA07F77321B3}" type="presOf" srcId="{8CE3528B-3EFA-4BFD-99A4-3B3C9C403C63}" destId="{7C6FA35B-5AB4-4B8F-B2F7-842FD43067A3}" srcOrd="0" destOrd="0" presId="urn:microsoft.com/office/officeart/2005/8/layout/vList2"/>
    <dgm:cxn modelId="{B2F43FBC-02F6-4615-9188-37A79D67CB97}" type="presOf" srcId="{61A9A4DC-0EF2-4C3A-982B-F2A9FBEE00D1}" destId="{7C6FA35B-5AB4-4B8F-B2F7-842FD43067A3}" srcOrd="0" destOrd="2" presId="urn:microsoft.com/office/officeart/2005/8/layout/vList2"/>
    <dgm:cxn modelId="{D7162C58-6D3B-41A8-A549-62B0E2F0CD46}" type="presOf" srcId="{1773C725-FA09-48F6-9DEE-3024438BD7DC}" destId="{CDADE054-3178-4599-BAB0-3CAF8CD96805}" srcOrd="0" destOrd="0" presId="urn:microsoft.com/office/officeart/2005/8/layout/vList2"/>
    <dgm:cxn modelId="{51C294AD-DF25-45A3-BF09-5A94B38A1C58}" srcId="{007C1E65-E50D-46D0-A80A-BD8EE5D88303}" destId="{994C16BC-47DF-4E9E-AEE6-81224C6838D3}" srcOrd="3" destOrd="0" parTransId="{C3AAB835-9288-4B35-A043-B3C19E2A5E68}" sibTransId="{B1FBBE3A-7A7B-4CB1-8F5B-E9434EE0669D}"/>
    <dgm:cxn modelId="{B6256000-3D63-4A01-8345-D3D1C243D67A}" srcId="{E05638D7-4108-437E-A43A-FF075BC35117}" destId="{E4CEA8B8-2F4D-4A23-BE9B-6D39C093DE15}" srcOrd="2" destOrd="0" parTransId="{493C214C-0F28-4EC4-9665-A3133B30CA23}" sibTransId="{089C94C5-78AD-4BD3-9345-724662512B8E}"/>
    <dgm:cxn modelId="{B43E72DD-8F7C-44F5-9977-56F4513AEFDF}" srcId="{E05638D7-4108-437E-A43A-FF075BC35117}" destId="{25256821-40F0-4CE9-814F-6A51F5FFE1CD}" srcOrd="1" destOrd="0" parTransId="{B0E8542F-618F-476A-8E91-3D1C7DFDF0A9}" sibTransId="{0382A57F-B780-48B3-A5AC-229036CBC654}"/>
    <dgm:cxn modelId="{7CE9E8E5-35FB-484B-B896-8F58C4569A1F}" type="presOf" srcId="{E05638D7-4108-437E-A43A-FF075BC35117}" destId="{A83C3A4C-B361-45C8-8E78-0A90B5409023}" srcOrd="0" destOrd="0" presId="urn:microsoft.com/office/officeart/2005/8/layout/vList2"/>
    <dgm:cxn modelId="{4D76A9BD-4CD4-4E09-85FB-6890EDF6C204}" srcId="{007C1E65-E50D-46D0-A80A-BD8EE5D88303}" destId="{8CE3528B-3EFA-4BFD-99A4-3B3C9C403C63}" srcOrd="0" destOrd="0" parTransId="{9BDA6A61-5221-42D3-BEE5-1092574AC440}" sibTransId="{61248BFD-AE0F-4E2F-976C-A738A687F271}"/>
    <dgm:cxn modelId="{B3487000-C698-494E-B0E1-1B454876EE3B}" srcId="{007C1E65-E50D-46D0-A80A-BD8EE5D88303}" destId="{E0F14F86-B039-46C2-99AE-898F8FFD8DEC}" srcOrd="4" destOrd="0" parTransId="{7077CB83-5D84-4564-AA05-451266D2C201}" sibTransId="{CC731866-0A63-45B8-86EB-D44E0BA1F315}"/>
    <dgm:cxn modelId="{AFF12960-CBA6-47B1-899C-63512C826E72}" type="presOf" srcId="{994C16BC-47DF-4E9E-AEE6-81224C6838D3}" destId="{7C6FA35B-5AB4-4B8F-B2F7-842FD43067A3}" srcOrd="0" destOrd="3" presId="urn:microsoft.com/office/officeart/2005/8/layout/vList2"/>
    <dgm:cxn modelId="{6D2B645F-50E3-4740-9EC4-78E8B08D97EC}" type="presOf" srcId="{25256821-40F0-4CE9-814F-6A51F5FFE1CD}" destId="{8E097913-6F17-467A-AA30-B74E4F589937}" srcOrd="0" destOrd="1" presId="urn:microsoft.com/office/officeart/2005/8/layout/vList2"/>
    <dgm:cxn modelId="{7495DB61-C4B8-4E85-B6C9-0FCB0375C20F}" srcId="{E05638D7-4108-437E-A43A-FF075BC35117}" destId="{7CDCCC7F-E466-4FDE-A0D1-06F9BE3307D4}" srcOrd="0" destOrd="0" parTransId="{8E62393E-F41E-4507-AA89-7BD562E8A4DE}" sibTransId="{D7D3789D-C5E2-4647-B124-8A1ED8D026C7}"/>
    <dgm:cxn modelId="{2061E0CA-C47B-462D-8E0D-D348B7249468}" type="presOf" srcId="{7CDCCC7F-E466-4FDE-A0D1-06F9BE3307D4}" destId="{8E097913-6F17-467A-AA30-B74E4F589937}" srcOrd="0" destOrd="0" presId="urn:microsoft.com/office/officeart/2005/8/layout/vList2"/>
    <dgm:cxn modelId="{85F7DB92-BAD5-4D9E-8095-9B866E80BDBD}" type="presOf" srcId="{4E89CE94-5CA2-4FE0-A986-B37262A799F1}" destId="{7C6FA35B-5AB4-4B8F-B2F7-842FD43067A3}" srcOrd="0" destOrd="1" presId="urn:microsoft.com/office/officeart/2005/8/layout/vList2"/>
    <dgm:cxn modelId="{10FD6219-B7B9-446E-8AE1-7D13173EDCB7}" type="presOf" srcId="{E4CEA8B8-2F4D-4A23-BE9B-6D39C093DE15}" destId="{8E097913-6F17-467A-AA30-B74E4F589937}" srcOrd="0" destOrd="2" presId="urn:microsoft.com/office/officeart/2005/8/layout/vList2"/>
    <dgm:cxn modelId="{67283C23-4141-4B6D-981B-D517FBA5901F}" srcId="{007C1E65-E50D-46D0-A80A-BD8EE5D88303}" destId="{4E89CE94-5CA2-4FE0-A986-B37262A799F1}" srcOrd="1" destOrd="0" parTransId="{AB1E3858-942C-4B80-BC6D-ADA969A01A83}" sibTransId="{34B55D86-3567-4456-B42A-FED0C532F4E3}"/>
    <dgm:cxn modelId="{F1C25132-EC68-4E0F-AAF9-0CEBA05C86F6}" type="presOf" srcId="{007C1E65-E50D-46D0-A80A-BD8EE5D88303}" destId="{930151C5-9836-4CBF-A0E8-EF336BD1E409}" srcOrd="0" destOrd="0" presId="urn:microsoft.com/office/officeart/2005/8/layout/vList2"/>
    <dgm:cxn modelId="{CAAF3338-1C06-4F82-A21B-1A1B842A453F}" srcId="{007C1E65-E50D-46D0-A80A-BD8EE5D88303}" destId="{61A9A4DC-0EF2-4C3A-982B-F2A9FBEE00D1}" srcOrd="2" destOrd="0" parTransId="{FDB1B50E-B84D-4A40-ADF7-36C902AF4E3E}" sibTransId="{58B86F2B-35E2-4C12-B5B6-54606100E571}"/>
    <dgm:cxn modelId="{B8E4984B-1E00-40CC-9122-ABE1DCFE3E15}" srcId="{E05638D7-4108-437E-A43A-FF075BC35117}" destId="{487178A8-0AFE-47B7-851D-C68727C92AEA}" srcOrd="3" destOrd="0" parTransId="{4F484E1A-1530-44E9-BF4F-61DF288C5407}" sibTransId="{DBE59DDA-8668-4B70-B2BA-38E703EE3CFD}"/>
    <dgm:cxn modelId="{12BA2390-4CAC-466B-BFE5-88B66FFCF928}" type="presOf" srcId="{487178A8-0AFE-47B7-851D-C68727C92AEA}" destId="{8E097913-6F17-467A-AA30-B74E4F589937}" srcOrd="0" destOrd="3" presId="urn:microsoft.com/office/officeart/2005/8/layout/vList2"/>
    <dgm:cxn modelId="{820D95C8-BE80-4BF8-8A81-E81C0D2C5C7F}" type="presOf" srcId="{D28DE615-690E-4CDC-B0C6-2683830DB98E}" destId="{CC0CC088-CE18-4B4F-8C51-F6138D570D12}" srcOrd="0" destOrd="0" presId="urn:microsoft.com/office/officeart/2005/8/layout/vList2"/>
    <dgm:cxn modelId="{6A9FEDF5-35F2-4CCB-96D9-BA5C587CA312}" srcId="{D28DE615-690E-4CDC-B0C6-2683830DB98E}" destId="{E05638D7-4108-437E-A43A-FF075BC35117}" srcOrd="1" destOrd="0" parTransId="{31425880-C190-4375-95EB-C956584B1773}" sibTransId="{E5F18052-672B-4F4E-ABE6-8EDC0E1262AF}"/>
    <dgm:cxn modelId="{3FE32028-C43D-4163-9E9E-6F9D8C172C89}" srcId="{D28DE615-690E-4CDC-B0C6-2683830DB98E}" destId="{007C1E65-E50D-46D0-A80A-BD8EE5D88303}" srcOrd="0" destOrd="0" parTransId="{FB34A44A-5877-4406-A370-CA7E101945A3}" sibTransId="{4BB96222-4D8D-45BB-8F6E-646BDA39F922}"/>
    <dgm:cxn modelId="{96BD0641-165F-4DDE-A1BB-DA3A22DBF196}" type="presOf" srcId="{E0F14F86-B039-46C2-99AE-898F8FFD8DEC}" destId="{7C6FA35B-5AB4-4B8F-B2F7-842FD43067A3}" srcOrd="0" destOrd="4" presId="urn:microsoft.com/office/officeart/2005/8/layout/vList2"/>
    <dgm:cxn modelId="{DCB398E4-5095-4E10-90B5-686314CEC98F}" srcId="{D28DE615-690E-4CDC-B0C6-2683830DB98E}" destId="{1773C725-FA09-48F6-9DEE-3024438BD7DC}" srcOrd="2" destOrd="0" parTransId="{29A7CEE2-D527-451E-85ED-E257AF8B41B9}" sibTransId="{A9AAC912-4F0C-4BE5-BBFC-1D51CCF9934E}"/>
    <dgm:cxn modelId="{52347B27-E496-45DF-873D-2A8CBE0B29C4}" type="presParOf" srcId="{CC0CC088-CE18-4B4F-8C51-F6138D570D12}" destId="{930151C5-9836-4CBF-A0E8-EF336BD1E409}" srcOrd="0" destOrd="0" presId="urn:microsoft.com/office/officeart/2005/8/layout/vList2"/>
    <dgm:cxn modelId="{39B1931E-D514-480A-96FD-B4023678BDFF}" type="presParOf" srcId="{CC0CC088-CE18-4B4F-8C51-F6138D570D12}" destId="{7C6FA35B-5AB4-4B8F-B2F7-842FD43067A3}" srcOrd="1" destOrd="0" presId="urn:microsoft.com/office/officeart/2005/8/layout/vList2"/>
    <dgm:cxn modelId="{8ED7A9E9-43E1-45C1-B0AD-3F8900AD620A}" type="presParOf" srcId="{CC0CC088-CE18-4B4F-8C51-F6138D570D12}" destId="{A83C3A4C-B361-45C8-8E78-0A90B5409023}" srcOrd="2" destOrd="0" presId="urn:microsoft.com/office/officeart/2005/8/layout/vList2"/>
    <dgm:cxn modelId="{D404B09A-0793-4C5B-8F5A-FA435ACBD10C}" type="presParOf" srcId="{CC0CC088-CE18-4B4F-8C51-F6138D570D12}" destId="{8E097913-6F17-467A-AA30-B74E4F589937}" srcOrd="3" destOrd="0" presId="urn:microsoft.com/office/officeart/2005/8/layout/vList2"/>
    <dgm:cxn modelId="{4DB6E158-88AB-4445-BFB8-609CCB39FA8F}" type="presParOf" srcId="{CC0CC088-CE18-4B4F-8C51-F6138D570D12}" destId="{CDADE054-3178-4599-BAB0-3CAF8CD9680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993920-C284-4CAD-817F-704CDAFBA3E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8FB42-9750-486F-A1F7-7F8700B10A22}">
      <dgm:prSet phldrT="[Текст]" custT="1"/>
      <dgm:spPr/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Часть 1 </a:t>
          </a:r>
        </a:p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400" b="1" dirty="0" smtClean="0">
              <a:solidFill>
                <a:srgbClr val="1F3B73"/>
              </a:solidFill>
              <a:latin typeface="Arial" panose="020B0604020202020204" pitchFamily="34" charset="0"/>
              <a:cs typeface="Arial" panose="020B0604020202020204" pitchFamily="34" charset="0"/>
            </a:rPr>
            <a:t>Сведения о субсидии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формируемые уже сегодня в ГИИС «Электронный бюджет» в соответствии с приказом Минфина России № 204н </a:t>
          </a:r>
          <a:r>
            <a:rPr lang="ru-RU" sz="1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до формирования ОБАС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9C2294-FAFD-4A7C-8319-BCF1AB218316}" type="parTrans" cxnId="{2C88BC18-A0FC-4D57-9200-C4BF8644F9E4}">
      <dgm:prSet/>
      <dgm:spPr/>
      <dgm:t>
        <a:bodyPr/>
        <a:lstStyle/>
        <a:p>
          <a:endParaRPr lang="ru-RU"/>
        </a:p>
      </dgm:t>
    </dgm:pt>
    <dgm:pt modelId="{3AF40BD8-B28E-4DEC-85AD-95FDD81CF222}" type="sibTrans" cxnId="{2C88BC18-A0FC-4D57-9200-C4BF8644F9E4}">
      <dgm:prSet/>
      <dgm:spPr/>
      <dgm:t>
        <a:bodyPr/>
        <a:lstStyle/>
        <a:p>
          <a:endParaRPr lang="ru-RU"/>
        </a:p>
      </dgm:t>
    </dgm:pt>
    <dgm:pt modelId="{EF647247-C453-4F95-AB14-F015BB1F24AA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наименование субсидии, тип субсидии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ГРБС;</a:t>
          </a:r>
        </a:p>
        <a:p>
          <a:pPr algn="just"/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фед.проект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госпрограмма; 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цель субсидии, КБК;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способ отбора получателей субсидии или наименование конкретного получателя субсидии; 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результат предоставления субсидии, тип результата;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характеристики результата </a:t>
          </a:r>
          <a:endParaRPr lang="ru-RU" sz="1600" i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endParaRPr lang="ru-RU" sz="1400" dirty="0"/>
        </a:p>
      </dgm:t>
    </dgm:pt>
    <dgm:pt modelId="{D7275FBE-83A8-4AF6-B6FA-CFB32419567E}" type="parTrans" cxnId="{33A6DA72-BE2A-4826-A3BD-727D91DE636A}">
      <dgm:prSet/>
      <dgm:spPr/>
      <dgm:t>
        <a:bodyPr/>
        <a:lstStyle/>
        <a:p>
          <a:endParaRPr lang="ru-RU"/>
        </a:p>
      </dgm:t>
    </dgm:pt>
    <dgm:pt modelId="{186723C6-2FF0-49DD-81D7-8C09D7C5DF43}" type="sibTrans" cxnId="{33A6DA72-BE2A-4826-A3BD-727D91DE636A}">
      <dgm:prSet/>
      <dgm:spPr/>
      <dgm:t>
        <a:bodyPr/>
        <a:lstStyle/>
        <a:p>
          <a:endParaRPr lang="ru-RU"/>
        </a:p>
      </dgm:t>
    </dgm:pt>
    <dgm:pt modelId="{10A720BD-3BDE-494B-BE04-E37A2E72C773}">
      <dgm:prSet phldrT="[Текст]" custT="1"/>
      <dgm:spPr/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Часть 2 </a:t>
          </a:r>
        </a:p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(будет формироваться в ГИИС «Электронный бюджет»                    </a:t>
          </a:r>
          <a:r>
            <a:rPr lang="ru-RU" sz="1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после принятия закона о бюджете Госдумой в 3 чтении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3586A-C19F-4B74-AF91-35E977ADACB5}" type="parTrans" cxnId="{CB12F22C-0B72-4136-9AED-BA5A68F15DED}">
      <dgm:prSet/>
      <dgm:spPr/>
      <dgm:t>
        <a:bodyPr/>
        <a:lstStyle/>
        <a:p>
          <a:endParaRPr lang="ru-RU"/>
        </a:p>
      </dgm:t>
    </dgm:pt>
    <dgm:pt modelId="{3619389C-FFA3-4991-8811-36A197ED6E30}" type="sibTrans" cxnId="{CB12F22C-0B72-4136-9AED-BA5A68F15DED}">
      <dgm:prSet/>
      <dgm:spPr/>
      <dgm:t>
        <a:bodyPr/>
        <a:lstStyle/>
        <a:p>
          <a:endParaRPr lang="ru-RU"/>
        </a:p>
      </dgm:t>
    </dgm:pt>
    <dgm:pt modelId="{BFABCC81-5232-476A-8749-3BC82D3BD21E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Обязательные показатели: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категория получателей субсидии и </a:t>
          </a:r>
          <a:r>
            <a:rPr lang="ru-RU" sz="1600" b="0" dirty="0" smtClean="0">
              <a:latin typeface="Arial" panose="020B0604020202020204" pitchFamily="34" charset="0"/>
              <a:cs typeface="Arial" panose="020B0604020202020204" pitchFamily="34" charset="0"/>
            </a:rPr>
            <a:t>критерии отбора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i="1" dirty="0" smtClean="0">
              <a:latin typeface="Arial" panose="020B0604020202020204" pitchFamily="34" charset="0"/>
              <a:cs typeface="Arial" panose="020B0604020202020204" pitchFamily="34" charset="0"/>
            </a:rPr>
            <a:t>(для конкурентных субсидий)</a:t>
          </a:r>
        </a:p>
        <a:p>
          <a:pPr algn="just"/>
          <a:r>
            <a:rPr lang="ru-RU" sz="1600" b="0" dirty="0" smtClean="0">
              <a:latin typeface="Arial" panose="020B0604020202020204" pitchFamily="34" charset="0"/>
              <a:cs typeface="Arial" panose="020B0604020202020204" pitchFamily="34" charset="0"/>
            </a:rPr>
            <a:t>направления расходов                                               (затрат, недополученных доходов)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algn="just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порядок расчета размера субсидии; </a:t>
          </a:r>
        </a:p>
        <a:p>
          <a:pPr algn="just"/>
          <a:r>
            <a:rPr lang="ru-RU" sz="16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Дополнительные показатели                       </a:t>
          </a:r>
          <a:r>
            <a:rPr lang="ru-RU" sz="1200" b="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(устанавливаются при необходимости):</a:t>
          </a:r>
        </a:p>
        <a:p>
          <a:pPr algn="just"/>
          <a:r>
            <a:rPr lang="ru-RU" sz="1600" b="0" dirty="0" smtClean="0">
              <a:latin typeface="Arial" panose="020B0604020202020204" pitchFamily="34" charset="0"/>
              <a:cs typeface="Arial" panose="020B0604020202020204" pitchFamily="34" charset="0"/>
            </a:rPr>
            <a:t>дополнительная отчетность                       дополнительные меры ответственности                                   используемые понятия                                                   иные отраслевые особенности</a:t>
          </a:r>
          <a:endParaRPr lang="ru-RU" sz="1400" b="0" dirty="0"/>
        </a:p>
      </dgm:t>
    </dgm:pt>
    <dgm:pt modelId="{BD22CAAC-D028-4DDC-9BC1-CA6D1BE9C2B1}" type="parTrans" cxnId="{267A0944-5D57-4119-A932-B3FC74465ED2}">
      <dgm:prSet/>
      <dgm:spPr/>
      <dgm:t>
        <a:bodyPr/>
        <a:lstStyle/>
        <a:p>
          <a:endParaRPr lang="ru-RU"/>
        </a:p>
      </dgm:t>
    </dgm:pt>
    <dgm:pt modelId="{144ED4F8-52CC-4534-AFBD-2FF96577E58E}" type="sibTrans" cxnId="{267A0944-5D57-4119-A932-B3FC74465ED2}">
      <dgm:prSet/>
      <dgm:spPr/>
      <dgm:t>
        <a:bodyPr/>
        <a:lstStyle/>
        <a:p>
          <a:endParaRPr lang="ru-RU"/>
        </a:p>
      </dgm:t>
    </dgm:pt>
    <dgm:pt modelId="{4A48B48B-57FF-4883-8B87-29D19645950B}" type="pres">
      <dgm:prSet presAssocID="{37993920-C284-4CAD-817F-704CDAFBA3E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3099C0-5AF3-4F91-B59E-A3B997C95E2D}" type="pres">
      <dgm:prSet presAssocID="{E4B8FB42-9750-486F-A1F7-7F8700B10A22}" presName="compNode" presStyleCnt="0"/>
      <dgm:spPr/>
    </dgm:pt>
    <dgm:pt modelId="{FBCF7893-BCE5-4B8F-8C13-BC1F164E37CF}" type="pres">
      <dgm:prSet presAssocID="{E4B8FB42-9750-486F-A1F7-7F8700B10A22}" presName="aNode" presStyleLbl="bgShp" presStyleIdx="0" presStyleCnt="2" custLinFactNeighborX="-104" custLinFactNeighborY="87"/>
      <dgm:spPr/>
      <dgm:t>
        <a:bodyPr/>
        <a:lstStyle/>
        <a:p>
          <a:endParaRPr lang="ru-RU"/>
        </a:p>
      </dgm:t>
    </dgm:pt>
    <dgm:pt modelId="{E94B4398-91BA-41AA-80B5-7880C07A7417}" type="pres">
      <dgm:prSet presAssocID="{E4B8FB42-9750-486F-A1F7-7F8700B10A22}" presName="textNode" presStyleLbl="bgShp" presStyleIdx="0" presStyleCnt="2"/>
      <dgm:spPr/>
      <dgm:t>
        <a:bodyPr/>
        <a:lstStyle/>
        <a:p>
          <a:endParaRPr lang="ru-RU"/>
        </a:p>
      </dgm:t>
    </dgm:pt>
    <dgm:pt modelId="{E1263292-619F-4069-BDB7-D27F8F1FBB7D}" type="pres">
      <dgm:prSet presAssocID="{E4B8FB42-9750-486F-A1F7-7F8700B10A22}" presName="compChildNode" presStyleCnt="0"/>
      <dgm:spPr/>
    </dgm:pt>
    <dgm:pt modelId="{399002EE-4BF7-421E-80C2-736DEFD0C6B3}" type="pres">
      <dgm:prSet presAssocID="{E4B8FB42-9750-486F-A1F7-7F8700B10A22}" presName="theInnerList" presStyleCnt="0"/>
      <dgm:spPr/>
    </dgm:pt>
    <dgm:pt modelId="{533AB1B1-23B7-46A4-9383-D0FA6B710D52}" type="pres">
      <dgm:prSet presAssocID="{EF647247-C453-4F95-AB14-F015BB1F24AA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D6D517-8ACA-4B55-9602-AEC61C30FB81}" type="pres">
      <dgm:prSet presAssocID="{E4B8FB42-9750-486F-A1F7-7F8700B10A22}" presName="aSpace" presStyleCnt="0"/>
      <dgm:spPr/>
    </dgm:pt>
    <dgm:pt modelId="{63C502F9-B3CF-4E1D-B20B-2B34660825E1}" type="pres">
      <dgm:prSet presAssocID="{10A720BD-3BDE-494B-BE04-E37A2E72C773}" presName="compNode" presStyleCnt="0"/>
      <dgm:spPr/>
    </dgm:pt>
    <dgm:pt modelId="{49B7682B-E2FD-46D6-BEB8-919ED1BCBFE9}" type="pres">
      <dgm:prSet presAssocID="{10A720BD-3BDE-494B-BE04-E37A2E72C773}" presName="aNode" presStyleLbl="bgShp" presStyleIdx="1" presStyleCnt="2"/>
      <dgm:spPr/>
      <dgm:t>
        <a:bodyPr/>
        <a:lstStyle/>
        <a:p>
          <a:endParaRPr lang="ru-RU"/>
        </a:p>
      </dgm:t>
    </dgm:pt>
    <dgm:pt modelId="{05514934-25AE-4577-A736-5449584F5616}" type="pres">
      <dgm:prSet presAssocID="{10A720BD-3BDE-494B-BE04-E37A2E72C773}" presName="textNode" presStyleLbl="bgShp" presStyleIdx="1" presStyleCnt="2"/>
      <dgm:spPr/>
      <dgm:t>
        <a:bodyPr/>
        <a:lstStyle/>
        <a:p>
          <a:endParaRPr lang="ru-RU"/>
        </a:p>
      </dgm:t>
    </dgm:pt>
    <dgm:pt modelId="{6E97140C-F641-4079-BD3F-316AA69B21AE}" type="pres">
      <dgm:prSet presAssocID="{10A720BD-3BDE-494B-BE04-E37A2E72C773}" presName="compChildNode" presStyleCnt="0"/>
      <dgm:spPr/>
    </dgm:pt>
    <dgm:pt modelId="{CD192497-66A3-4A94-93AB-21F8B51931A6}" type="pres">
      <dgm:prSet presAssocID="{10A720BD-3BDE-494B-BE04-E37A2E72C773}" presName="theInnerList" presStyleCnt="0"/>
      <dgm:spPr/>
    </dgm:pt>
    <dgm:pt modelId="{62D3347C-C912-4F93-BBF8-D2F7BDAFE529}" type="pres">
      <dgm:prSet presAssocID="{BFABCC81-5232-476A-8749-3BC82D3BD21E}" presName="childNode" presStyleLbl="node1" presStyleIdx="1" presStyleCnt="2" custScaleX="111661" custScaleY="112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F1F22F-306C-42BF-81CD-24640EDA80B5}" type="presOf" srcId="{10A720BD-3BDE-494B-BE04-E37A2E72C773}" destId="{49B7682B-E2FD-46D6-BEB8-919ED1BCBFE9}" srcOrd="0" destOrd="0" presId="urn:microsoft.com/office/officeart/2005/8/layout/lProcess2"/>
    <dgm:cxn modelId="{2C88BC18-A0FC-4D57-9200-C4BF8644F9E4}" srcId="{37993920-C284-4CAD-817F-704CDAFBA3E0}" destId="{E4B8FB42-9750-486F-A1F7-7F8700B10A22}" srcOrd="0" destOrd="0" parTransId="{B49C2294-FAFD-4A7C-8319-BCF1AB218316}" sibTransId="{3AF40BD8-B28E-4DEC-85AD-95FDD81CF222}"/>
    <dgm:cxn modelId="{307F0F86-3ECA-4590-8AAC-F4611D7543B7}" type="presOf" srcId="{E4B8FB42-9750-486F-A1F7-7F8700B10A22}" destId="{E94B4398-91BA-41AA-80B5-7880C07A7417}" srcOrd="1" destOrd="0" presId="urn:microsoft.com/office/officeart/2005/8/layout/lProcess2"/>
    <dgm:cxn modelId="{A88D041E-7C42-48BC-911F-EFF7F1419408}" type="presOf" srcId="{BFABCC81-5232-476A-8749-3BC82D3BD21E}" destId="{62D3347C-C912-4F93-BBF8-D2F7BDAFE529}" srcOrd="0" destOrd="0" presId="urn:microsoft.com/office/officeart/2005/8/layout/lProcess2"/>
    <dgm:cxn modelId="{5A4C8057-22A9-42F6-B1E5-8EED190937F3}" type="presOf" srcId="{37993920-C284-4CAD-817F-704CDAFBA3E0}" destId="{4A48B48B-57FF-4883-8B87-29D19645950B}" srcOrd="0" destOrd="0" presId="urn:microsoft.com/office/officeart/2005/8/layout/lProcess2"/>
    <dgm:cxn modelId="{267A0944-5D57-4119-A932-B3FC74465ED2}" srcId="{10A720BD-3BDE-494B-BE04-E37A2E72C773}" destId="{BFABCC81-5232-476A-8749-3BC82D3BD21E}" srcOrd="0" destOrd="0" parTransId="{BD22CAAC-D028-4DDC-9BC1-CA6D1BE9C2B1}" sibTransId="{144ED4F8-52CC-4534-AFBD-2FF96577E58E}"/>
    <dgm:cxn modelId="{0007F02A-0AD0-4BE0-99FC-A0509A57492E}" type="presOf" srcId="{10A720BD-3BDE-494B-BE04-E37A2E72C773}" destId="{05514934-25AE-4577-A736-5449584F5616}" srcOrd="1" destOrd="0" presId="urn:microsoft.com/office/officeart/2005/8/layout/lProcess2"/>
    <dgm:cxn modelId="{33A6DA72-BE2A-4826-A3BD-727D91DE636A}" srcId="{E4B8FB42-9750-486F-A1F7-7F8700B10A22}" destId="{EF647247-C453-4F95-AB14-F015BB1F24AA}" srcOrd="0" destOrd="0" parTransId="{D7275FBE-83A8-4AF6-B6FA-CFB32419567E}" sibTransId="{186723C6-2FF0-49DD-81D7-8C09D7C5DF43}"/>
    <dgm:cxn modelId="{9ADA6F81-192D-4A19-BF44-09CC09398775}" type="presOf" srcId="{EF647247-C453-4F95-AB14-F015BB1F24AA}" destId="{533AB1B1-23B7-46A4-9383-D0FA6B710D52}" srcOrd="0" destOrd="0" presId="urn:microsoft.com/office/officeart/2005/8/layout/lProcess2"/>
    <dgm:cxn modelId="{CB12F22C-0B72-4136-9AED-BA5A68F15DED}" srcId="{37993920-C284-4CAD-817F-704CDAFBA3E0}" destId="{10A720BD-3BDE-494B-BE04-E37A2E72C773}" srcOrd="1" destOrd="0" parTransId="{BD53586A-C19F-4B74-AF91-35E977ADACB5}" sibTransId="{3619389C-FFA3-4991-8811-36A197ED6E30}"/>
    <dgm:cxn modelId="{0D69D1E0-E1D4-4C20-9483-A2666DB1B41D}" type="presOf" srcId="{E4B8FB42-9750-486F-A1F7-7F8700B10A22}" destId="{FBCF7893-BCE5-4B8F-8C13-BC1F164E37CF}" srcOrd="0" destOrd="0" presId="urn:microsoft.com/office/officeart/2005/8/layout/lProcess2"/>
    <dgm:cxn modelId="{726866A3-248F-4C26-9C8E-BA48A0585C03}" type="presParOf" srcId="{4A48B48B-57FF-4883-8B87-29D19645950B}" destId="{AE3099C0-5AF3-4F91-B59E-A3B997C95E2D}" srcOrd="0" destOrd="0" presId="urn:microsoft.com/office/officeart/2005/8/layout/lProcess2"/>
    <dgm:cxn modelId="{22CD6975-624E-4B8E-899C-B4C4E43726ED}" type="presParOf" srcId="{AE3099C0-5AF3-4F91-B59E-A3B997C95E2D}" destId="{FBCF7893-BCE5-4B8F-8C13-BC1F164E37CF}" srcOrd="0" destOrd="0" presId="urn:microsoft.com/office/officeart/2005/8/layout/lProcess2"/>
    <dgm:cxn modelId="{ECC1B92C-BA3F-404E-91E1-3B81FD94A1E2}" type="presParOf" srcId="{AE3099C0-5AF3-4F91-B59E-A3B997C95E2D}" destId="{E94B4398-91BA-41AA-80B5-7880C07A7417}" srcOrd="1" destOrd="0" presId="urn:microsoft.com/office/officeart/2005/8/layout/lProcess2"/>
    <dgm:cxn modelId="{F7616071-9413-46FC-AEFC-5E59CDDB3AAB}" type="presParOf" srcId="{AE3099C0-5AF3-4F91-B59E-A3B997C95E2D}" destId="{E1263292-619F-4069-BDB7-D27F8F1FBB7D}" srcOrd="2" destOrd="0" presId="urn:microsoft.com/office/officeart/2005/8/layout/lProcess2"/>
    <dgm:cxn modelId="{2EE1DF78-A989-442D-BBED-C52E561C2FB8}" type="presParOf" srcId="{E1263292-619F-4069-BDB7-D27F8F1FBB7D}" destId="{399002EE-4BF7-421E-80C2-736DEFD0C6B3}" srcOrd="0" destOrd="0" presId="urn:microsoft.com/office/officeart/2005/8/layout/lProcess2"/>
    <dgm:cxn modelId="{1A5D8398-A49B-4067-B500-F51A45D39839}" type="presParOf" srcId="{399002EE-4BF7-421E-80C2-736DEFD0C6B3}" destId="{533AB1B1-23B7-46A4-9383-D0FA6B710D52}" srcOrd="0" destOrd="0" presId="urn:microsoft.com/office/officeart/2005/8/layout/lProcess2"/>
    <dgm:cxn modelId="{6852702D-3CBB-4FEA-9594-1B51D7465463}" type="presParOf" srcId="{4A48B48B-57FF-4883-8B87-29D19645950B}" destId="{84D6D517-8ACA-4B55-9602-AEC61C30FB81}" srcOrd="1" destOrd="0" presId="urn:microsoft.com/office/officeart/2005/8/layout/lProcess2"/>
    <dgm:cxn modelId="{0F267803-3C3A-4A8F-9852-C0EC2788E488}" type="presParOf" srcId="{4A48B48B-57FF-4883-8B87-29D19645950B}" destId="{63C502F9-B3CF-4E1D-B20B-2B34660825E1}" srcOrd="2" destOrd="0" presId="urn:microsoft.com/office/officeart/2005/8/layout/lProcess2"/>
    <dgm:cxn modelId="{C13F0E4E-C308-447E-B54A-E0C55C5334A3}" type="presParOf" srcId="{63C502F9-B3CF-4E1D-B20B-2B34660825E1}" destId="{49B7682B-E2FD-46D6-BEB8-919ED1BCBFE9}" srcOrd="0" destOrd="0" presId="urn:microsoft.com/office/officeart/2005/8/layout/lProcess2"/>
    <dgm:cxn modelId="{7BCD53D0-40EB-441B-927D-9C3479DED4FE}" type="presParOf" srcId="{63C502F9-B3CF-4E1D-B20B-2B34660825E1}" destId="{05514934-25AE-4577-A736-5449584F5616}" srcOrd="1" destOrd="0" presId="urn:microsoft.com/office/officeart/2005/8/layout/lProcess2"/>
    <dgm:cxn modelId="{C73DFF43-BADB-49AB-9B1E-0AA6FD503872}" type="presParOf" srcId="{63C502F9-B3CF-4E1D-B20B-2B34660825E1}" destId="{6E97140C-F641-4079-BD3F-316AA69B21AE}" srcOrd="2" destOrd="0" presId="urn:microsoft.com/office/officeart/2005/8/layout/lProcess2"/>
    <dgm:cxn modelId="{9A72E635-1C80-48F5-8DF1-D668ABBF113C}" type="presParOf" srcId="{6E97140C-F641-4079-BD3F-316AA69B21AE}" destId="{CD192497-66A3-4A94-93AB-21F8B51931A6}" srcOrd="0" destOrd="0" presId="urn:microsoft.com/office/officeart/2005/8/layout/lProcess2"/>
    <dgm:cxn modelId="{2F2E3284-DFDD-4543-8937-65D1EC014124}" type="presParOf" srcId="{CD192497-66A3-4A94-93AB-21F8B51931A6}" destId="{62D3347C-C912-4F93-BBF8-D2F7BDAFE52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55E1E-16A2-42E0-B309-31A0CD4FA958}">
      <dsp:nvSpPr>
        <dsp:cNvPr id="0" name=""/>
        <dsp:cNvSpPr/>
      </dsp:nvSpPr>
      <dsp:spPr>
        <a:xfrm>
          <a:off x="0" y="805"/>
          <a:ext cx="11628070" cy="75410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Субсидии предоставляются в соответствии с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Правилами, утверждаемыми постановлениями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Правительства РФ отдельно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 каждой субсидии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6812" y="37617"/>
        <a:ext cx="11554446" cy="680477"/>
      </dsp:txXfrm>
    </dsp:sp>
    <dsp:sp modelId="{43FFC045-329A-4EDB-AEFA-CA14D6FF2F8A}">
      <dsp:nvSpPr>
        <dsp:cNvPr id="0" name=""/>
        <dsp:cNvSpPr/>
      </dsp:nvSpPr>
      <dsp:spPr>
        <a:xfrm>
          <a:off x="0" y="767313"/>
          <a:ext cx="11628070" cy="75410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Правила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должны соответствовать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Общим требованиям № 1492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6812" y="804125"/>
        <a:ext cx="11554446" cy="6804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55E1E-16A2-42E0-B309-31A0CD4FA958}">
      <dsp:nvSpPr>
        <dsp:cNvPr id="0" name=""/>
        <dsp:cNvSpPr/>
      </dsp:nvSpPr>
      <dsp:spPr>
        <a:xfrm>
          <a:off x="0" y="0"/>
          <a:ext cx="10510406" cy="73216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Правительство РФ утверждает Единые правила 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предоставления субсидий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5741" y="35741"/>
        <a:ext cx="10438924" cy="660682"/>
      </dsp:txXfrm>
    </dsp:sp>
    <dsp:sp modelId="{43FFC045-329A-4EDB-AEFA-CA14D6FF2F8A}">
      <dsp:nvSpPr>
        <dsp:cNvPr id="0" name=""/>
        <dsp:cNvSpPr/>
      </dsp:nvSpPr>
      <dsp:spPr>
        <a:xfrm>
          <a:off x="0" y="744977"/>
          <a:ext cx="10510406" cy="73216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Конкретные показатели 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субсидии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определяют ГРБС 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 ГИИС «Электронный бюджет»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5741" y="780718"/>
        <a:ext cx="10438924" cy="6606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0151C5-9836-4CBF-A0E8-EF336BD1E409}">
      <dsp:nvSpPr>
        <dsp:cNvPr id="0" name=""/>
        <dsp:cNvSpPr/>
      </dsp:nvSpPr>
      <dsp:spPr>
        <a:xfrm>
          <a:off x="0" y="121840"/>
          <a:ext cx="11110912" cy="88803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I. </a:t>
          </a:r>
          <a:r>
            <a:rPr lang="ru-RU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Положения, применимые ко всем субсидиям </a:t>
          </a:r>
          <a:r>
            <a:rPr lang="en-US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   </a:t>
          </a:r>
          <a:r>
            <a:rPr lang="ru-RU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(аналогичные установленным Общими требованиями № 1492)</a:t>
          </a:r>
          <a:endParaRPr lang="ru-RU" sz="2300" i="1" kern="1200" dirty="0">
            <a:solidFill>
              <a:schemeClr val="tx1"/>
            </a:solidFill>
          </a:endParaRPr>
        </a:p>
      </dsp:txBody>
      <dsp:txXfrm>
        <a:off x="43350" y="165190"/>
        <a:ext cx="11024212" cy="801330"/>
      </dsp:txXfrm>
    </dsp:sp>
    <dsp:sp modelId="{7C6FA35B-5AB4-4B8F-B2F7-842FD43067A3}">
      <dsp:nvSpPr>
        <dsp:cNvPr id="0" name=""/>
        <dsp:cNvSpPr/>
      </dsp:nvSpPr>
      <dsp:spPr>
        <a:xfrm>
          <a:off x="0" y="1009870"/>
          <a:ext cx="11110912" cy="1713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771" tIns="29210" rIns="163576" bIns="2921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общие условия предоставления субсидии</a:t>
          </a:r>
          <a:r>
            <a:rPr lang="ru-RU" sz="18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800" i="1" kern="1200" dirty="0">
            <a:solidFill>
              <a:schemeClr val="tx1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к отчетности и к мониторингу результата предоставления субсидии;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контроль за соблюдением условий и порядка предоставления субсидии, ответственность за нарушение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порядок расчета размера субсидии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к результату предоставления субсидии</a:t>
          </a:r>
        </a:p>
      </dsp:txBody>
      <dsp:txXfrm>
        <a:off x="0" y="1009870"/>
        <a:ext cx="11110912" cy="1713960"/>
      </dsp:txXfrm>
    </dsp:sp>
    <dsp:sp modelId="{A83C3A4C-B361-45C8-8E78-0A90B5409023}">
      <dsp:nvSpPr>
        <dsp:cNvPr id="0" name=""/>
        <dsp:cNvSpPr/>
      </dsp:nvSpPr>
      <dsp:spPr>
        <a:xfrm>
          <a:off x="0" y="2723830"/>
          <a:ext cx="11110912" cy="88803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II. </a:t>
          </a:r>
          <a:r>
            <a:rPr lang="ru-RU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Отраслевые особенности, применимые к субсидиям соответствующей отрасли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43350" y="2767180"/>
        <a:ext cx="11024212" cy="801330"/>
      </dsp:txXfrm>
    </dsp:sp>
    <dsp:sp modelId="{8E097913-6F17-467A-AA30-B74E4F589937}">
      <dsp:nvSpPr>
        <dsp:cNvPr id="0" name=""/>
        <dsp:cNvSpPr/>
      </dsp:nvSpPr>
      <dsp:spPr>
        <a:xfrm>
          <a:off x="0" y="3611860"/>
          <a:ext cx="11110912" cy="1166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771" tIns="29210" rIns="163576" bIns="2921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финансовые услуги</a:t>
          </a:r>
          <a:endParaRPr lang="ru-RU" sz="1800" b="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отрасли экономики, в </a:t>
          </a:r>
          <a:r>
            <a:rPr lang="ru-RU" sz="1800" b="0" i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т.ч</a:t>
          </a:r>
          <a:r>
            <a:rPr lang="ru-RU" sz="18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агропромышленная</a:t>
          </a:r>
          <a:endParaRPr lang="ru-RU" sz="1800" b="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социальная сфера</a:t>
          </a:r>
          <a:endParaRPr lang="ru-RU" sz="1800" b="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научная, инновационная и др.</a:t>
          </a:r>
          <a:endParaRPr lang="ru-RU" sz="1800" b="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11860"/>
        <a:ext cx="11110912" cy="1166445"/>
      </dsp:txXfrm>
    </dsp:sp>
    <dsp:sp modelId="{CDADE054-3178-4599-BAB0-3CAF8CD96805}">
      <dsp:nvSpPr>
        <dsp:cNvPr id="0" name=""/>
        <dsp:cNvSpPr/>
      </dsp:nvSpPr>
      <dsp:spPr>
        <a:xfrm>
          <a:off x="0" y="4778305"/>
          <a:ext cx="11110912" cy="88803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III. </a:t>
          </a:r>
          <a:r>
            <a:rPr lang="ru-RU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Требования </a:t>
          </a:r>
          <a:r>
            <a:rPr lang="ru-RU" sz="23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 информации, включаемой в </a:t>
          </a:r>
          <a:r>
            <a:rPr lang="ru-RU" sz="23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решение о предоставлении субсидии</a:t>
          </a:r>
        </a:p>
      </dsp:txBody>
      <dsp:txXfrm>
        <a:off x="43350" y="4821655"/>
        <a:ext cx="11024212" cy="8013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F7893-BCE5-4B8F-8C13-BC1F164E37CF}">
      <dsp:nvSpPr>
        <dsp:cNvPr id="0" name=""/>
        <dsp:cNvSpPr/>
      </dsp:nvSpPr>
      <dsp:spPr>
        <a:xfrm>
          <a:off x="0" y="0"/>
          <a:ext cx="5701592" cy="55229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Часть 1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400" b="1" kern="1200" dirty="0" smtClean="0">
              <a:solidFill>
                <a:srgbClr val="1F3B73"/>
              </a:solidFill>
              <a:latin typeface="Arial" panose="020B0604020202020204" pitchFamily="34" charset="0"/>
              <a:cs typeface="Arial" panose="020B0604020202020204" pitchFamily="34" charset="0"/>
            </a:rPr>
            <a:t>Сведения о субсидии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формируемые уже сегодня в ГИИС «Электронный бюджет» в соответствии с приказом Минфина России № 204н </a:t>
          </a:r>
          <a:r>
            <a:rPr lang="ru-RU" sz="14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до формирования ОБАС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701592" cy="1656874"/>
      </dsp:txXfrm>
    </dsp:sp>
    <dsp:sp modelId="{533AB1B1-23B7-46A4-9383-D0FA6B710D52}">
      <dsp:nvSpPr>
        <dsp:cNvPr id="0" name=""/>
        <dsp:cNvSpPr/>
      </dsp:nvSpPr>
      <dsp:spPr>
        <a:xfrm>
          <a:off x="576086" y="1656874"/>
          <a:ext cx="4561274" cy="3589894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наименование субсидии, тип субсидии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ГРБС;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фед.проект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госпрограмма;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цель субсидии, КБК;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способ отбора получателей субсидии или наименование конкретного получателя субсидии;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результат предоставления субсидии, тип результата;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характеристики результата </a:t>
          </a:r>
          <a:endParaRPr lang="ru-RU" sz="1600" i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681230" y="1762018"/>
        <a:ext cx="4350986" cy="3379606"/>
      </dsp:txXfrm>
    </dsp:sp>
    <dsp:sp modelId="{49B7682B-E2FD-46D6-BEB8-919ED1BCBFE9}">
      <dsp:nvSpPr>
        <dsp:cNvPr id="0" name=""/>
        <dsp:cNvSpPr/>
      </dsp:nvSpPr>
      <dsp:spPr>
        <a:xfrm>
          <a:off x="6135139" y="0"/>
          <a:ext cx="5701592" cy="55229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Часть 2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(будет формироваться в ГИИС «Электронный бюджет»                    </a:t>
          </a:r>
          <a:r>
            <a:rPr lang="ru-RU" sz="14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после принятия закона о бюджете Госдумой в 3 чтении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35139" y="0"/>
        <a:ext cx="5701592" cy="1656874"/>
      </dsp:txXfrm>
    </dsp:sp>
    <dsp:sp modelId="{62D3347C-C912-4F93-BBF8-D2F7BDAFE529}">
      <dsp:nvSpPr>
        <dsp:cNvPr id="0" name=""/>
        <dsp:cNvSpPr/>
      </dsp:nvSpPr>
      <dsp:spPr>
        <a:xfrm>
          <a:off x="6439353" y="1658784"/>
          <a:ext cx="5093164" cy="3586074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Обязательные показатели: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категория получателей субсидии и </a:t>
          </a:r>
          <a:r>
            <a:rPr lang="ru-RU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критерии отбора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(для конкурентных субсидий)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направления расходов                                               (затрат, недополученных доходов)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порядок расчета размера субсидии;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Дополнительные показатели                       </a:t>
          </a:r>
          <a:r>
            <a:rPr lang="ru-RU" sz="1200" b="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(устанавливаются при необходимости):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дополнительная отчетность                       дополнительные меры ответственности                                   используемые понятия                                                   иные отраслевые особенности</a:t>
          </a:r>
          <a:endParaRPr lang="ru-RU" sz="1400" b="0" kern="1200" dirty="0"/>
        </a:p>
      </dsp:txBody>
      <dsp:txXfrm>
        <a:off x="6544386" y="1763817"/>
        <a:ext cx="4883098" cy="3376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5E4E6-3E4B-4BC5-9490-B50D414A440A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BA2B4-7B0C-4E17-BCD9-C4B8C4BF3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992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BA2B4-7B0C-4E17-BCD9-C4B8C4BF331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217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BA2B4-7B0C-4E17-BCD9-C4B8C4BF331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19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2308-4AB9-4B52-ABB7-E33C7632B3FB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4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1293-D8CF-48A4-BCC6-4EDB2CD33333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4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DF945-A50C-4B3A-936B-6A4D07FE3700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71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Прямоугольник 1"/>
          <p:cNvSpPr/>
          <p:nvPr userDrawn="1"/>
        </p:nvSpPr>
        <p:spPr>
          <a:xfrm>
            <a:off x="721786" y="11"/>
            <a:ext cx="61806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384" dirty="0">
                <a:solidFill>
                  <a:srgbClr val="53548A">
                    <a:lumMod val="20000"/>
                    <a:lumOff val="80000"/>
                  </a:srgb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</a:t>
            </a:r>
            <a:endParaRPr lang="ru-RU" sz="1802" dirty="0">
              <a:solidFill>
                <a:prstClr val="black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48582" name="Прямоугольник 11"/>
          <p:cNvSpPr>
            <a:spLocks noChangeArrowheads="1"/>
          </p:cNvSpPr>
          <p:nvPr userDrawn="1"/>
        </p:nvSpPr>
        <p:spPr bwMode="auto">
          <a:xfrm>
            <a:off x="1284817" y="-20637"/>
            <a:ext cx="224742" cy="26270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7" dirty="0">
                <a:solidFill>
                  <a:srgbClr val="DBDBE9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]</a:t>
            </a:r>
            <a:endParaRPr lang="ru-RU" sz="1802" dirty="0">
              <a:solidFill>
                <a:srgbClr val="DBDBE9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48583" name="TextBox 13"/>
          <p:cNvSpPr txBox="1">
            <a:spLocks noChangeArrowheads="1"/>
          </p:cNvSpPr>
          <p:nvPr userDrawn="1"/>
        </p:nvSpPr>
        <p:spPr bwMode="auto">
          <a:xfrm>
            <a:off x="1032935" y="-61913"/>
            <a:ext cx="348172" cy="3270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525" i="1" dirty="0">
                <a:solidFill>
                  <a:prstClr val="white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ф</a:t>
            </a:r>
            <a:endParaRPr lang="ru-RU" sz="1525" dirty="0">
              <a:solidFill>
                <a:srgbClr val="DBDBE9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48584" name="Прямоугольник 4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2" dirty="0">
              <a:solidFill>
                <a:prstClr val="white"/>
              </a:solidFill>
            </a:endParaRPr>
          </a:p>
        </p:txBody>
      </p:sp>
      <p:sp>
        <p:nvSpPr>
          <p:cNvPr id="1048585" name="Прямоугольник 5"/>
          <p:cNvSpPr/>
          <p:nvPr/>
        </p:nvSpPr>
        <p:spPr bwMode="invGray">
          <a:xfrm>
            <a:off x="12113684" y="-1588"/>
            <a:ext cx="76200" cy="312738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2" dirty="0">
              <a:solidFill>
                <a:prstClr val="white"/>
              </a:solidFill>
            </a:endParaRPr>
          </a:p>
        </p:txBody>
      </p:sp>
      <p:sp>
        <p:nvSpPr>
          <p:cNvPr id="1048586" name="Прямоугольник 6"/>
          <p:cNvSpPr/>
          <p:nvPr/>
        </p:nvSpPr>
        <p:spPr bwMode="invGray">
          <a:xfrm>
            <a:off x="12058652" y="-1588"/>
            <a:ext cx="38100" cy="312738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2" dirty="0">
              <a:solidFill>
                <a:prstClr val="white"/>
              </a:solidFill>
            </a:endParaRPr>
          </a:p>
        </p:txBody>
      </p:sp>
      <p:sp>
        <p:nvSpPr>
          <p:cNvPr id="1048587" name="Прямоугольник 7"/>
          <p:cNvSpPr/>
          <p:nvPr/>
        </p:nvSpPr>
        <p:spPr bwMode="invGray">
          <a:xfrm>
            <a:off x="12033251" y="-1588"/>
            <a:ext cx="12700" cy="312738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2" dirty="0">
              <a:solidFill>
                <a:prstClr val="white"/>
              </a:solidFill>
            </a:endParaRPr>
          </a:p>
        </p:txBody>
      </p:sp>
      <p:sp>
        <p:nvSpPr>
          <p:cNvPr id="1048588" name="Прямоугольник 8"/>
          <p:cNvSpPr/>
          <p:nvPr/>
        </p:nvSpPr>
        <p:spPr bwMode="invGray">
          <a:xfrm>
            <a:off x="11969753" y="-1588"/>
            <a:ext cx="33867" cy="312738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2" dirty="0">
              <a:solidFill>
                <a:prstClr val="white"/>
              </a:solidFill>
            </a:endParaRPr>
          </a:p>
        </p:txBody>
      </p:sp>
      <p:grpSp>
        <p:nvGrpSpPr>
          <p:cNvPr id="26" name="Group 23"/>
          <p:cNvGrpSpPr/>
          <p:nvPr userDrawn="1"/>
        </p:nvGrpSpPr>
        <p:grpSpPr bwMode="auto">
          <a:xfrm>
            <a:off x="11834285" y="11"/>
            <a:ext cx="127000" cy="333375"/>
            <a:chOff x="8875715" y="-787"/>
            <a:chExt cx="95251" cy="295141"/>
          </a:xfrm>
        </p:grpSpPr>
        <p:sp>
          <p:nvSpPr>
            <p:cNvPr id="1048589" name="Прямоугольник 14"/>
            <p:cNvSpPr/>
            <p:nvPr/>
          </p:nvSpPr>
          <p:spPr bwMode="invGray">
            <a:xfrm>
              <a:off x="8915402" y="-787"/>
              <a:ext cx="55564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2" dirty="0">
                <a:solidFill>
                  <a:prstClr val="white"/>
                </a:solidFill>
              </a:endParaRPr>
            </a:p>
          </p:txBody>
        </p:sp>
        <p:sp>
          <p:nvSpPr>
            <p:cNvPr id="1048590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2" dirty="0">
                <a:solidFill>
                  <a:prstClr val="white"/>
                </a:solidFill>
              </a:endParaRPr>
            </a:p>
          </p:txBody>
        </p:sp>
      </p:grpSp>
      <p:sp>
        <p:nvSpPr>
          <p:cNvPr id="1048591" name="Прямоугольник 16"/>
          <p:cNvSpPr/>
          <p:nvPr userDrawn="1"/>
        </p:nvSpPr>
        <p:spPr>
          <a:xfrm>
            <a:off x="721786" y="11"/>
            <a:ext cx="61806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384" dirty="0">
                <a:solidFill>
                  <a:srgbClr val="53548A">
                    <a:lumMod val="20000"/>
                    <a:lumOff val="80000"/>
                  </a:srgb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</a:t>
            </a:r>
            <a:endParaRPr lang="ru-RU" sz="1802" dirty="0">
              <a:solidFill>
                <a:prstClr val="black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48592" name="Прямоугольник 27"/>
          <p:cNvSpPr>
            <a:spLocks noChangeArrowheads="1"/>
          </p:cNvSpPr>
          <p:nvPr userDrawn="1"/>
        </p:nvSpPr>
        <p:spPr bwMode="auto">
          <a:xfrm>
            <a:off x="1284817" y="-20637"/>
            <a:ext cx="224742" cy="26270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7" dirty="0">
                <a:solidFill>
                  <a:srgbClr val="DBDBE9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]</a:t>
            </a:r>
            <a:endParaRPr lang="ru-RU" sz="1802" dirty="0">
              <a:solidFill>
                <a:srgbClr val="DBDBE9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48593" name="TextBox 13"/>
          <p:cNvSpPr txBox="1">
            <a:spLocks noChangeArrowheads="1"/>
          </p:cNvSpPr>
          <p:nvPr userDrawn="1"/>
        </p:nvSpPr>
        <p:spPr bwMode="auto">
          <a:xfrm>
            <a:off x="1032935" y="-61913"/>
            <a:ext cx="348172" cy="3270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525" i="1" dirty="0">
                <a:solidFill>
                  <a:prstClr val="white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ф</a:t>
            </a:r>
            <a:endParaRPr lang="ru-RU" sz="1525" dirty="0">
              <a:solidFill>
                <a:srgbClr val="DBDBE9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2097152" name="Рисунок 2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985" y="15875"/>
            <a:ext cx="414866" cy="369888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4" name="Номер слайда 26"/>
          <p:cNvSpPr>
            <a:spLocks noGrp="1"/>
          </p:cNvSpPr>
          <p:nvPr>
            <p:ph type="sldNum" sz="quarter" idx="10"/>
          </p:nvPr>
        </p:nvSpPr>
        <p:spPr>
          <a:xfrm>
            <a:off x="6207917" y="9025590"/>
            <a:ext cx="1983084" cy="251394"/>
          </a:xfrm>
        </p:spPr>
        <p:txBody>
          <a:bodyPr/>
          <a:lstStyle/>
          <a:p>
            <a:fld id="{775511AA-970C-4D24-87C0-819CD0553917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alt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7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11355346" y="97634"/>
            <a:ext cx="1131732" cy="537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0">
                <a:solidFill>
                  <a:srgbClr val="DEAA46"/>
                </a:solidFill>
                <a:latin typeface="DINPro-Light"/>
                <a:cs typeface="DINPro-Light"/>
              </a:defRPr>
            </a:lvl1pPr>
          </a:lstStyle>
          <a:p>
            <a:fld id="{B2D350B4-811D-9C49-8D4A-B431FFD459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5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4717E-4296-4E68-B24C-A3B0828274F2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17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5B66-344B-4993-BC95-393EACC87C8D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73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ACD1-D51B-4743-997C-2AA1C672C573}" type="datetime1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58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6B75-6C08-47BE-9369-332E9E57DF2E}" type="datetime1">
              <a:rPr lang="ru-RU" smtClean="0"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67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D000-0CEE-4CC3-94AF-7F721EB605AB}" type="datetime1">
              <a:rPr lang="ru-RU" smtClean="0"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2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C807-BCAC-48BE-8A95-0C4591FBB6E1}" type="datetime1">
              <a:rPr lang="ru-RU" smtClean="0"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83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2A16-9CC5-4CD5-A54F-4CC77A8E1F78}" type="datetime1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21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BDA-073F-4840-A42D-E60299CA2F84}" type="datetime1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41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F3A7E-230B-4D2D-B153-D2F4CBD119FC}" type="datetime1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D7630-E3F0-4A5D-91AD-4080C0582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46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108199"/>
            <a:ext cx="9144000" cy="17954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ПОДХОДЫ                                                К ПРЕДОСТАВЛЕНИЮ СУБСИДИЙ ЮРИДИЧЕСКИМ ЛИЦАМ</a:t>
            </a:r>
          </a:p>
        </p:txBody>
      </p:sp>
      <p:pic>
        <p:nvPicPr>
          <p:cNvPr id="4" name="Picture 2" descr="C:\Users\9942\Desktop\Задачи\Презентации\Шаблоны презентаций и иконок\Иконки\Gerb_MinfinR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21" y="540602"/>
            <a:ext cx="1361079" cy="1361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828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/>
          </p:cNvSpPr>
          <p:nvPr/>
        </p:nvSpPr>
        <p:spPr>
          <a:xfrm>
            <a:off x="8458200" y="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5511AA-970C-4D24-87C0-819CD0553917}" type="slidenum">
              <a:rPr lang="ru-RU" altLang="ru-RU" sz="1400" b="1">
                <a:solidFill>
                  <a:schemeClr val="bg1"/>
                </a:solidFill>
              </a:rPr>
              <a:pPr/>
              <a:t>10</a:t>
            </a:fld>
            <a:endParaRPr lang="ru-RU" alt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1375" y="749577"/>
            <a:ext cx="8917512" cy="8191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41" b="1" dirty="0">
                <a:solidFill>
                  <a:srgbClr val="FF0000"/>
                </a:solidFill>
                <a:cs typeface="Times New Roman" panose="02020603050405020304" pitchFamily="18" charset="0"/>
              </a:rPr>
              <a:t>Статья 78.5 </a:t>
            </a:r>
            <a:r>
              <a:rPr lang="ru-RU" sz="2541" b="1" dirty="0">
                <a:cs typeface="Times New Roman" panose="02020603050405020304" pitchFamily="18" charset="0"/>
              </a:rPr>
              <a:t>«Унификация и стандартизация предоставления субсидий юридическим лицам, индивидуальным предпринимателям, физическим лицам – производителям товаров, работ, услуг»</a:t>
            </a:r>
          </a:p>
          <a:p>
            <a:pPr algn="just"/>
            <a:endParaRPr lang="ru-RU" sz="2541" b="1" dirty="0">
              <a:cs typeface="Times New Roman" panose="02020603050405020304" pitchFamily="18" charset="0"/>
            </a:endParaRPr>
          </a:p>
          <a:p>
            <a:pPr algn="just"/>
            <a:r>
              <a:rPr lang="ru-RU" sz="2541" b="1" dirty="0">
                <a:cs typeface="Times New Roman" panose="02020603050405020304" pitchFamily="18" charset="0"/>
              </a:rPr>
              <a:t>Отбор получателей субсидий </a:t>
            </a:r>
            <a:r>
              <a:rPr lang="ru-RU" sz="2541" dirty="0">
                <a:cs typeface="Times New Roman" panose="02020603050405020304" pitchFamily="18" charset="0"/>
              </a:rPr>
              <a:t>(в </a:t>
            </a:r>
            <a:r>
              <a:rPr lang="ru-RU" sz="2541" dirty="0" err="1">
                <a:cs typeface="Times New Roman" panose="02020603050405020304" pitchFamily="18" charset="0"/>
              </a:rPr>
              <a:t>т.ч</a:t>
            </a:r>
            <a:r>
              <a:rPr lang="ru-RU" sz="2541" dirty="0">
                <a:cs typeface="Times New Roman" panose="02020603050405020304" pitchFamily="18" charset="0"/>
              </a:rPr>
              <a:t>. грантов) в ГИИС "</a:t>
            </a:r>
            <a:r>
              <a:rPr lang="ru-RU" sz="2541" b="1" dirty="0">
                <a:cs typeface="Times New Roman" panose="02020603050405020304" pitchFamily="18" charset="0"/>
              </a:rPr>
              <a:t>Электронный бюджет</a:t>
            </a:r>
            <a:r>
              <a:rPr lang="ru-RU" sz="2541" dirty="0">
                <a:cs typeface="Times New Roman" panose="02020603050405020304" pitchFamily="18" charset="0"/>
              </a:rPr>
              <a:t>" (в том числе с интеграцией и во взаимодействии с иными ГИС)</a:t>
            </a:r>
          </a:p>
          <a:p>
            <a:pPr algn="just"/>
            <a:endParaRPr lang="ru-RU" sz="2541" dirty="0">
              <a:cs typeface="Times New Roman" panose="02020603050405020304" pitchFamily="18" charset="0"/>
            </a:endParaRPr>
          </a:p>
          <a:p>
            <a:pPr algn="just"/>
            <a:r>
              <a:rPr lang="ru-RU" sz="2541" u="sng" dirty="0">
                <a:cs typeface="Times New Roman" panose="02020603050405020304" pitchFamily="18" charset="0"/>
              </a:rPr>
              <a:t>Поэтапное введение</a:t>
            </a:r>
            <a:r>
              <a:rPr lang="ru-RU" sz="2541" dirty="0"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541" dirty="0">
                <a:cs typeface="Times New Roman" panose="02020603050405020304" pitchFamily="18" charset="0"/>
              </a:rPr>
              <a:t>1) субсидии из федерального бюджета - с </a:t>
            </a:r>
            <a:r>
              <a:rPr lang="ru-RU" sz="2541" b="1" dirty="0">
                <a:solidFill>
                  <a:srgbClr val="FF0000"/>
                </a:solidFill>
                <a:cs typeface="Times New Roman" panose="02020603050405020304" pitchFamily="18" charset="0"/>
              </a:rPr>
              <a:t>2023 </a:t>
            </a:r>
            <a:r>
              <a:rPr lang="ru-RU" sz="2541" b="1" dirty="0">
                <a:cs typeface="Times New Roman" panose="02020603050405020304" pitchFamily="18" charset="0"/>
              </a:rPr>
              <a:t>года</a:t>
            </a:r>
            <a:r>
              <a:rPr lang="ru-RU" sz="2541" dirty="0"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541" dirty="0">
                <a:cs typeface="Times New Roman" panose="02020603050405020304" pitchFamily="18" charset="0"/>
              </a:rPr>
              <a:t>2) субсидии из региональных и местных бюджетов за счет федеральных трансфертов – </a:t>
            </a:r>
            <a:r>
              <a:rPr lang="ru-RU" sz="2541" b="1" dirty="0">
                <a:cs typeface="Times New Roman" panose="02020603050405020304" pitchFamily="18" charset="0"/>
              </a:rPr>
              <a:t>с </a:t>
            </a:r>
            <a:r>
              <a:rPr lang="ru-RU" sz="2541" b="1" dirty="0">
                <a:solidFill>
                  <a:srgbClr val="FF0000"/>
                </a:solidFill>
                <a:cs typeface="Times New Roman" panose="02020603050405020304" pitchFamily="18" charset="0"/>
              </a:rPr>
              <a:t>2024</a:t>
            </a:r>
            <a:r>
              <a:rPr lang="ru-RU" sz="2541" b="1" dirty="0">
                <a:cs typeface="Times New Roman" panose="02020603050405020304" pitchFamily="18" charset="0"/>
              </a:rPr>
              <a:t> года</a:t>
            </a:r>
            <a:r>
              <a:rPr lang="ru-RU" sz="2541" dirty="0"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541" dirty="0">
                <a:cs typeface="Times New Roman" panose="02020603050405020304" pitchFamily="18" charset="0"/>
              </a:rPr>
              <a:t>3) иные субсидии из региональных и местных бюджетов - </a:t>
            </a:r>
            <a:r>
              <a:rPr lang="ru-RU" sz="2541" b="1" dirty="0">
                <a:cs typeface="Times New Roman" panose="02020603050405020304" pitchFamily="18" charset="0"/>
              </a:rPr>
              <a:t>с </a:t>
            </a:r>
            <a:r>
              <a:rPr lang="ru-RU" sz="2541" b="1" dirty="0">
                <a:solidFill>
                  <a:srgbClr val="FF0000"/>
                </a:solidFill>
                <a:cs typeface="Times New Roman" panose="02020603050405020304" pitchFamily="18" charset="0"/>
              </a:rPr>
              <a:t>2025</a:t>
            </a:r>
            <a:r>
              <a:rPr lang="ru-RU" sz="2541" b="1" dirty="0">
                <a:cs typeface="Times New Roman" panose="02020603050405020304" pitchFamily="18" charset="0"/>
              </a:rPr>
              <a:t> года</a:t>
            </a:r>
            <a:endParaRPr lang="ru-RU" sz="2541" dirty="0">
              <a:cs typeface="Times New Roman" panose="02020603050405020304" pitchFamily="18" charset="0"/>
            </a:endParaRPr>
          </a:p>
          <a:p>
            <a:pPr algn="just"/>
            <a:endParaRPr lang="ru-RU" sz="2541" dirty="0">
              <a:cs typeface="Times New Roman" panose="02020603050405020304" pitchFamily="18" charset="0"/>
            </a:endParaRPr>
          </a:p>
          <a:p>
            <a:pPr algn="just"/>
            <a:r>
              <a:rPr lang="ru-RU" sz="2541" b="1" dirty="0">
                <a:cs typeface="Times New Roman" panose="02020603050405020304" pitchFamily="18" charset="0"/>
              </a:rPr>
              <a:t>Информация о субсидиях</a:t>
            </a:r>
            <a:r>
              <a:rPr lang="ru-RU" sz="2541" dirty="0">
                <a:cs typeface="Times New Roman" panose="02020603050405020304" pitchFamily="18" charset="0"/>
              </a:rPr>
              <a:t>, планируемых к предоставлению из бюджетов, </a:t>
            </a:r>
            <a:r>
              <a:rPr lang="ru-RU" sz="2541" b="1" dirty="0">
                <a:cs typeface="Times New Roman" panose="02020603050405020304" pitchFamily="18" charset="0"/>
              </a:rPr>
              <a:t>и об отборе получателей </a:t>
            </a:r>
            <a:r>
              <a:rPr lang="ru-RU" sz="2541" dirty="0">
                <a:cs typeface="Times New Roman" panose="02020603050405020304" pitchFamily="18" charset="0"/>
              </a:rPr>
              <a:t>субсидии будет размещаться </a:t>
            </a:r>
            <a:r>
              <a:rPr lang="ru-RU" sz="2541" b="1" dirty="0">
                <a:cs typeface="Times New Roman" panose="02020603050405020304" pitchFamily="18" charset="0"/>
              </a:rPr>
              <a:t>на едином портале бюджетной системы</a:t>
            </a:r>
          </a:p>
          <a:p>
            <a:pPr algn="just"/>
            <a:endParaRPr lang="ru-RU" sz="2541" dirty="0">
              <a:cs typeface="Times New Roman" panose="02020603050405020304" pitchFamily="18" charset="0"/>
            </a:endParaRPr>
          </a:p>
          <a:p>
            <a:pPr algn="just"/>
            <a:endParaRPr lang="ru-RU" sz="1815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2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14932" y="1975088"/>
            <a:ext cx="1319610" cy="34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4931" y="811362"/>
            <a:ext cx="11273965" cy="975307"/>
          </a:xfrm>
          <a:prstGeom prst="rect">
            <a:avLst/>
          </a:prstGeom>
          <a:solidFill>
            <a:srgbClr val="077A3E"/>
          </a:solidFill>
          <a:ln>
            <a:solidFill>
              <a:srgbClr val="077A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830215" y="243797"/>
            <a:ext cx="10436287" cy="341703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77A3E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Montserrat" pitchFamily="2" charset="-52"/>
              </a:rPr>
              <a:t>Концепция единых правил отбора получателей субсидий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774" y="858235"/>
            <a:ext cx="114193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Montserrat" pitchFamily="2" charset="-52"/>
              </a:rPr>
              <a:t>Унификация и стандартизация отбора получателей субсидий: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Montserrat" pitchFamily="2" charset="-52"/>
              </a:rPr>
              <a:t>цифровизация информационного обеспечения отбора (ГИИС Электронный бюджет, </a:t>
            </a:r>
            <a:br>
              <a:rPr lang="ru-RU" dirty="0" smtClean="0">
                <a:solidFill>
                  <a:schemeClr val="bg1"/>
                </a:solidFill>
                <a:latin typeface="Montserrat" pitchFamily="2" charset="-52"/>
              </a:rPr>
            </a:br>
            <a:r>
              <a:rPr lang="ru-RU" dirty="0" smtClean="0">
                <a:solidFill>
                  <a:schemeClr val="bg1"/>
                </a:solidFill>
                <a:latin typeface="Montserrat" pitchFamily="2" charset="-52"/>
              </a:rPr>
              <a:t>ЕПБС, иные государственные информационные системы)</a:t>
            </a:r>
          </a:p>
        </p:txBody>
      </p:sp>
      <p:pic>
        <p:nvPicPr>
          <p:cNvPr id="5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14931" y="2312096"/>
            <a:ext cx="3033348" cy="107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8146" y="2318907"/>
            <a:ext cx="23535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Montserrat" pitchFamily="2" charset="-52"/>
              </a:rPr>
              <a:t>Общие требования к НПА, регулирующим предоставление субсидий (ПП-1492)</a:t>
            </a:r>
            <a:endParaRPr lang="ru-RU" sz="1400" dirty="0">
              <a:latin typeface="Montserrat" pitchFamily="2" charset="-52"/>
            </a:endParaRPr>
          </a:p>
        </p:txBody>
      </p:sp>
      <p:pic>
        <p:nvPicPr>
          <p:cNvPr id="7" name="Picture 8" descr="https://e7.pngegg.com/pngimages/624/232/png-clipart-drawing-pin-pin-pin-sphe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backgroundMark x1="27444" y1="68544" x2="25778" y2="79396"/>
                      </a14:backgroundRemoval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31" y="1848475"/>
            <a:ext cx="612176" cy="4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830215" y="1997221"/>
            <a:ext cx="9668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Montserrat" pitchFamily="2" charset="-52"/>
              </a:rPr>
              <a:t>2020 г.</a:t>
            </a:r>
            <a:endParaRPr lang="ru-RU" sz="1400" dirty="0">
              <a:latin typeface="Montserrat" pitchFamily="2" charset="-52"/>
            </a:endParaRPr>
          </a:p>
        </p:txBody>
      </p:sp>
      <p:pic>
        <p:nvPicPr>
          <p:cNvPr id="12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552020" y="2001076"/>
            <a:ext cx="1261077" cy="34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540071" y="2327067"/>
            <a:ext cx="2986764" cy="107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799575" y="2487942"/>
            <a:ext cx="23535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Montserrat" pitchFamily="2" charset="-52"/>
              </a:rPr>
              <a:t>Статья 78.5 БК РФ (Федеральный закон № 521-ФЗ)</a:t>
            </a:r>
            <a:endParaRPr lang="ru-RU" sz="1400" dirty="0">
              <a:latin typeface="Montserrat" pitchFamily="2" charset="-52"/>
            </a:endParaRPr>
          </a:p>
        </p:txBody>
      </p:sp>
      <p:pic>
        <p:nvPicPr>
          <p:cNvPr id="15" name="Picture 8" descr="https://e7.pngegg.com/pngimages/624/232/png-clipart-drawing-pin-pin-pin-sphe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backgroundMark x1="27444" y1="68544" x2="25778" y2="79396"/>
                      </a14:backgroundRemoval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589" y="1885480"/>
            <a:ext cx="612176" cy="4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4908771" y="2023209"/>
            <a:ext cx="9668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Montserrat" pitchFamily="2" charset="-52"/>
              </a:rPr>
              <a:t>2022 г.</a:t>
            </a:r>
            <a:endParaRPr lang="ru-RU" sz="1400" dirty="0">
              <a:latin typeface="Montserrat" pitchFamily="2" charset="-52"/>
            </a:endParaRPr>
          </a:p>
        </p:txBody>
      </p:sp>
      <p:pic>
        <p:nvPicPr>
          <p:cNvPr id="17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8619880" y="2021929"/>
            <a:ext cx="1426571" cy="34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8619880" y="2365691"/>
            <a:ext cx="3069016" cy="107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8891028" y="2487942"/>
            <a:ext cx="24970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Montserrat" pitchFamily="2" charset="-52"/>
              </a:rPr>
              <a:t>Единые правила отбора получателей субсидий (новый НПА)</a:t>
            </a:r>
            <a:endParaRPr lang="ru-RU" sz="1400" dirty="0">
              <a:latin typeface="Montserrat" pitchFamily="2" charset="-52"/>
            </a:endParaRPr>
          </a:p>
        </p:txBody>
      </p:sp>
      <p:pic>
        <p:nvPicPr>
          <p:cNvPr id="20" name="Picture 8" descr="https://e7.pngegg.com/pngimages/624/232/png-clipart-drawing-pin-pin-pin-sphe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backgroundMark x1="27444" y1="68544" x2="25778" y2="79396"/>
                      </a14:backgroundRemoval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940" y="1909700"/>
            <a:ext cx="612176" cy="4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9079557" y="2061789"/>
            <a:ext cx="9668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 smtClean="0">
                <a:latin typeface="Montserrat" pitchFamily="2" charset="-52"/>
              </a:rPr>
              <a:t>С 2024 г.</a:t>
            </a:r>
            <a:endParaRPr lang="ru-RU" sz="1400" dirty="0">
              <a:latin typeface="Montserrat" pitchFamily="2" charset="-52"/>
            </a:endParaRPr>
          </a:p>
        </p:txBody>
      </p:sp>
      <p:cxnSp>
        <p:nvCxnSpPr>
          <p:cNvPr id="22" name="Скругленная соединительная линия 21"/>
          <p:cNvCxnSpPr/>
          <p:nvPr/>
        </p:nvCxnSpPr>
        <p:spPr>
          <a:xfrm>
            <a:off x="3471707" y="2854914"/>
            <a:ext cx="1060347" cy="2360"/>
          </a:xfrm>
          <a:prstGeom prst="curvedConnector3">
            <a:avLst>
              <a:gd name="adj1" fmla="val 50000"/>
            </a:avLst>
          </a:prstGeom>
          <a:ln w="38100">
            <a:solidFill>
              <a:srgbClr val="077A3E">
                <a:alpha val="30000"/>
              </a:srgbClr>
            </a:solidFill>
            <a:headEnd type="oval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Скругленная соединительная линия 33"/>
          <p:cNvCxnSpPr/>
          <p:nvPr/>
        </p:nvCxnSpPr>
        <p:spPr>
          <a:xfrm>
            <a:off x="7542538" y="2864085"/>
            <a:ext cx="1060347" cy="2360"/>
          </a:xfrm>
          <a:prstGeom prst="curvedConnector3">
            <a:avLst>
              <a:gd name="adj1" fmla="val 50000"/>
            </a:avLst>
          </a:prstGeom>
          <a:ln w="38100">
            <a:solidFill>
              <a:srgbClr val="077A3E">
                <a:alpha val="30000"/>
              </a:srgbClr>
            </a:solidFill>
            <a:headEnd type="oval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5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14931" y="3596683"/>
            <a:ext cx="11273965" cy="163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Прямоугольник 35"/>
          <p:cNvSpPr/>
          <p:nvPr/>
        </p:nvSpPr>
        <p:spPr>
          <a:xfrm>
            <a:off x="490071" y="3679195"/>
            <a:ext cx="111165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Montserrat" pitchFamily="2" charset="-52"/>
              </a:rPr>
              <a:t>Особенности правоприменения </a:t>
            </a:r>
            <a:r>
              <a:rPr lang="ru-RU" sz="1400" dirty="0" smtClean="0">
                <a:latin typeface="Montserrat" pitchFamily="2" charset="-52"/>
              </a:rPr>
              <a:t>Единых правил отбора получателей субсидий (новый НПА):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Montserrat" pitchFamily="2" charset="-52"/>
              </a:rPr>
              <a:t>для субсидий, </a:t>
            </a:r>
            <a:r>
              <a:rPr lang="ru-RU" sz="1400" b="1" dirty="0" smtClean="0">
                <a:latin typeface="Montserrat" pitchFamily="2" charset="-52"/>
              </a:rPr>
              <a:t>предоставляемых из федерального бюджета,</a:t>
            </a:r>
            <a:r>
              <a:rPr lang="ru-RU" sz="1400" dirty="0" smtClean="0">
                <a:latin typeface="Montserrat" pitchFamily="2" charset="-52"/>
              </a:rPr>
              <a:t> в </a:t>
            </a:r>
            <a:r>
              <a:rPr lang="ru-RU" sz="1400" dirty="0">
                <a:latin typeface="Montserrat" pitchFamily="2" charset="-52"/>
              </a:rPr>
              <a:t>том </a:t>
            </a:r>
            <a:r>
              <a:rPr lang="ru-RU" sz="1400" dirty="0" smtClean="0">
                <a:latin typeface="Montserrat" pitchFamily="2" charset="-52"/>
              </a:rPr>
              <a:t>числе </a:t>
            </a:r>
            <a:r>
              <a:rPr lang="ru-RU" sz="1400" b="1" dirty="0" smtClean="0">
                <a:latin typeface="Montserrat" pitchFamily="2" charset="-52"/>
              </a:rPr>
              <a:t>по межбюджетным трансфертам</a:t>
            </a:r>
            <a:r>
              <a:rPr lang="ru-RU" sz="1400" dirty="0" smtClean="0">
                <a:latin typeface="Montserrat" pitchFamily="2" charset="-52"/>
              </a:rPr>
              <a:t>, </a:t>
            </a:r>
            <a:r>
              <a:rPr lang="ru-RU" sz="1400" dirty="0">
                <a:latin typeface="Montserrat" pitchFamily="2" charset="-52"/>
              </a:rPr>
              <a:t>имеющим целевое назначение, из </a:t>
            </a:r>
            <a:r>
              <a:rPr lang="ru-RU" sz="1400" dirty="0" smtClean="0">
                <a:latin typeface="Montserrat" pitchFamily="2" charset="-52"/>
              </a:rPr>
              <a:t>федерального </a:t>
            </a:r>
            <a:r>
              <a:rPr lang="ru-RU" sz="1400" dirty="0">
                <a:latin typeface="Montserrat" pitchFamily="2" charset="-52"/>
              </a:rPr>
              <a:t>бюджета </a:t>
            </a:r>
            <a:r>
              <a:rPr lang="ru-RU" sz="1400" dirty="0" smtClean="0">
                <a:latin typeface="Montserrat" pitchFamily="2" charset="-52"/>
              </a:rPr>
              <a:t>бюджету субъекта РФ </a:t>
            </a:r>
            <a:r>
              <a:rPr lang="ru-RU" sz="1400" b="1" dirty="0">
                <a:latin typeface="Montserrat" pitchFamily="2" charset="-52"/>
              </a:rPr>
              <a:t>– начиная с 1 января 2024 года </a:t>
            </a:r>
            <a:r>
              <a:rPr lang="ru-RU" sz="1400" dirty="0" smtClean="0">
                <a:latin typeface="Montserrat" pitchFamily="2" charset="-52"/>
              </a:rPr>
              <a:t>(с учетом особенностей – см. слайд 2 «Особенности применения единых правил отбора»);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Montserrat" pitchFamily="2" charset="-52"/>
              </a:rPr>
              <a:t>для субсидий, </a:t>
            </a:r>
            <a:r>
              <a:rPr lang="ru-RU" sz="1400" b="1" dirty="0" smtClean="0">
                <a:latin typeface="Montserrat" pitchFamily="2" charset="-52"/>
              </a:rPr>
              <a:t>предоставляемых из регионального (муниципального) бюджета (кроме межбюджетных трансфертов), – </a:t>
            </a:r>
            <a:r>
              <a:rPr lang="ru-RU" sz="1400" b="1" dirty="0">
                <a:latin typeface="Montserrat" pitchFamily="2" charset="-52"/>
              </a:rPr>
              <a:t>начиная с 1 января 2025 года</a:t>
            </a:r>
            <a:r>
              <a:rPr lang="ru-RU" sz="1400" b="1" dirty="0" smtClean="0">
                <a:latin typeface="Montserrat" pitchFamily="2" charset="-52"/>
              </a:rPr>
              <a:t>.</a:t>
            </a:r>
            <a:endParaRPr lang="ru-RU" sz="1400" b="1" dirty="0">
              <a:latin typeface="Montserrat" pitchFamily="2" charset="-52"/>
            </a:endParaRPr>
          </a:p>
        </p:txBody>
      </p:sp>
      <p:pic>
        <p:nvPicPr>
          <p:cNvPr id="37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14931" y="5315525"/>
            <a:ext cx="5732372" cy="144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216213" y="5456187"/>
            <a:ext cx="61298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50" u="sng" dirty="0" smtClean="0">
                <a:latin typeface="Montserrat" pitchFamily="2" charset="-52"/>
                <a:cs typeface="Mongolian Baiti" panose="03000500000000000000" pitchFamily="66" charset="0"/>
              </a:rPr>
              <a:t>Публичное обсуждение </a:t>
            </a:r>
            <a:r>
              <a:rPr lang="ru-RU" sz="1350" u="sng" dirty="0">
                <a:latin typeface="Montserrat" pitchFamily="2" charset="-52"/>
                <a:cs typeface="Mongolian Baiti" panose="03000500000000000000" pitchFamily="66" charset="0"/>
              </a:rPr>
              <a:t>и </a:t>
            </a:r>
            <a:r>
              <a:rPr lang="ru-RU" sz="1350" u="sng" dirty="0" smtClean="0">
                <a:latin typeface="Montserrat" pitchFamily="2" charset="-52"/>
                <a:cs typeface="Mongolian Baiti" panose="03000500000000000000" pitchFamily="66" charset="0"/>
              </a:rPr>
              <a:t>антикоррупционная экспертиза</a:t>
            </a:r>
            <a:r>
              <a:rPr lang="en-US" sz="1350" u="sng" dirty="0" smtClean="0">
                <a:latin typeface="Montserrat" pitchFamily="2" charset="-52"/>
                <a:cs typeface="Mongolian Baiti" panose="03000500000000000000" pitchFamily="66" charset="0"/>
              </a:rPr>
              <a:t>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проекта нового НПА проведены с 22 мая по 5 июня </a:t>
            </a:r>
            <a:r>
              <a:rPr lang="ru-RU" sz="1350" dirty="0">
                <a:latin typeface="Montserrat" pitchFamily="2" charset="-52"/>
                <a:cs typeface="Mongolian Baiti" panose="03000500000000000000" pitchFamily="66" charset="0"/>
              </a:rPr>
              <a:t>2023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года; </a:t>
            </a:r>
          </a:p>
          <a:p>
            <a:pPr algn="ctr"/>
            <a:endParaRPr lang="ru-RU" sz="500" dirty="0" smtClean="0">
              <a:latin typeface="Montserrat" pitchFamily="2" charset="-52"/>
              <a:cs typeface="Mongolian Baiti" panose="03000500000000000000" pitchFamily="66" charset="0"/>
            </a:endParaRPr>
          </a:p>
          <a:p>
            <a:pPr algn="ctr"/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ID </a:t>
            </a:r>
            <a:r>
              <a:rPr lang="ru-RU" sz="1350" dirty="0">
                <a:latin typeface="Montserrat" pitchFamily="2" charset="-52"/>
                <a:cs typeface="Mongolian Baiti" panose="03000500000000000000" pitchFamily="66" charset="0"/>
              </a:rPr>
              <a:t>проекта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НПА: 01/01/05-23/00138471;     </a:t>
            </a:r>
          </a:p>
          <a:p>
            <a:pPr algn="ctr"/>
            <a:endParaRPr lang="ru-RU" sz="500" dirty="0" smtClean="0">
              <a:latin typeface="Montserrat" pitchFamily="2" charset="-52"/>
              <a:cs typeface="Mongolian Baiti" panose="03000500000000000000" pitchFamily="66" charset="0"/>
            </a:endParaRPr>
          </a:p>
          <a:p>
            <a:pPr algn="ctr"/>
            <a:r>
              <a:rPr lang="ru-RU" sz="1350" b="1" dirty="0" smtClean="0">
                <a:latin typeface="Montserrat" pitchFamily="2" charset="-52"/>
                <a:cs typeface="Mongolian Baiti" panose="03000500000000000000" pitchFamily="66" charset="0"/>
              </a:rPr>
              <a:t>http</a:t>
            </a:r>
            <a:r>
              <a:rPr lang="ru-RU" sz="1350" b="1" dirty="0">
                <a:latin typeface="Montserrat" pitchFamily="2" charset="-52"/>
                <a:cs typeface="Mongolian Baiti" panose="03000500000000000000" pitchFamily="66" charset="0"/>
              </a:rPr>
              <a:t>://regulation.gov.ru/p/138471</a:t>
            </a:r>
            <a:r>
              <a:rPr lang="ru-RU" sz="1350" dirty="0">
                <a:latin typeface="Montserrat" pitchFamily="2" charset="-52"/>
                <a:cs typeface="Mongolian Baiti" panose="03000500000000000000" pitchFamily="66" charset="0"/>
              </a:rPr>
              <a:t>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 </a:t>
            </a:r>
            <a:endParaRPr lang="ru-RU" sz="1350" dirty="0">
              <a:latin typeface="Montserrat" pitchFamily="2" charset="-52"/>
              <a:cs typeface="Mongolian Baiti" panose="03000500000000000000" pitchFamily="66" charset="0"/>
            </a:endParaRPr>
          </a:p>
        </p:txBody>
      </p:sp>
      <p:pic>
        <p:nvPicPr>
          <p:cNvPr id="41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6255945" y="5323416"/>
            <a:ext cx="5436791" cy="1439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6408252" y="5325382"/>
            <a:ext cx="508234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50" u="sng" dirty="0" smtClean="0">
                <a:latin typeface="Montserrat" pitchFamily="2" charset="-52"/>
                <a:cs typeface="Mongolian Baiti" panose="03000500000000000000" pitchFamily="66" charset="0"/>
              </a:rPr>
              <a:t>Информация </a:t>
            </a:r>
            <a:r>
              <a:rPr lang="ru-RU" sz="1350" u="sng" dirty="0">
                <a:latin typeface="Montserrat" pitchFamily="2" charset="-52"/>
                <a:cs typeface="Mongolian Baiti" panose="03000500000000000000" pitchFamily="66" charset="0"/>
              </a:rPr>
              <a:t>по проекту нового </a:t>
            </a:r>
            <a:r>
              <a:rPr lang="ru-RU" sz="1350" u="sng" dirty="0" smtClean="0">
                <a:latin typeface="Montserrat" pitchFamily="2" charset="-52"/>
                <a:cs typeface="Mongolian Baiti" panose="03000500000000000000" pitchFamily="66" charset="0"/>
              </a:rPr>
              <a:t>НПА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размещена</a:t>
            </a:r>
            <a:b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</a:b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на </a:t>
            </a:r>
            <a:r>
              <a:rPr lang="ru-RU" sz="1350" u="sng" dirty="0" smtClean="0">
                <a:latin typeface="Montserrat" pitchFamily="2" charset="-52"/>
                <a:cs typeface="Mongolian Baiti" panose="03000500000000000000" pitchFamily="66" charset="0"/>
              </a:rPr>
              <a:t>сайте Минфина России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 в разделе «Единая </a:t>
            </a:r>
            <a:r>
              <a:rPr lang="ru-RU" sz="1350" dirty="0">
                <a:latin typeface="Montserrat" pitchFamily="2" charset="-52"/>
                <a:cs typeface="Mongolian Baiti" panose="03000500000000000000" pitchFamily="66" charset="0"/>
              </a:rPr>
              <a:t>площадка предоставления мер финансовой государственной </a:t>
            </a:r>
            <a: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  <a:t>поддержки» по адресу:</a:t>
            </a:r>
            <a:br>
              <a:rPr lang="ru-RU" sz="1350" dirty="0" smtClean="0">
                <a:latin typeface="Montserrat" pitchFamily="2" charset="-52"/>
                <a:cs typeface="Mongolian Baiti" panose="03000500000000000000" pitchFamily="66" charset="0"/>
              </a:rPr>
            </a:br>
            <a:r>
              <a:rPr lang="en-US" sz="1350" b="1" dirty="0">
                <a:latin typeface="Montserrat" pitchFamily="2" charset="-52"/>
                <a:cs typeface="Mongolian Baiti" panose="03000500000000000000" pitchFamily="66" charset="0"/>
              </a:rPr>
              <a:t>https://minfin.gov.ru/ru/ismf/electronic_budget/cost_management/promote</a:t>
            </a:r>
            <a:r>
              <a:rPr lang="en-US" sz="1350" b="1" dirty="0" smtClean="0">
                <a:latin typeface="Montserrat" pitchFamily="2" charset="-52"/>
                <a:cs typeface="Mongolian Baiti" panose="03000500000000000000" pitchFamily="66" charset="0"/>
              </a:rPr>
              <a:t>/</a:t>
            </a:r>
            <a:r>
              <a:rPr lang="ru-RU" sz="1350" b="1" dirty="0" smtClean="0">
                <a:solidFill>
                  <a:srgbClr val="FF0000"/>
                </a:solidFill>
                <a:latin typeface="Montserrat" pitchFamily="2" charset="-52"/>
                <a:cs typeface="Mongolian Baiti" panose="03000500000000000000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956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Блок-схема: альтернативный процесс 99"/>
          <p:cNvSpPr/>
          <p:nvPr/>
        </p:nvSpPr>
        <p:spPr>
          <a:xfrm>
            <a:off x="3439463" y="4397338"/>
            <a:ext cx="5770485" cy="554552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542711" y="828823"/>
            <a:ext cx="3800690" cy="1469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42710" y="216784"/>
            <a:ext cx="11306390" cy="496486"/>
          </a:xfrm>
          <a:prstGeom prst="rect">
            <a:avLst/>
          </a:prstGeom>
          <a:solidFill>
            <a:srgbClr val="077A3E"/>
          </a:solidFill>
          <a:ln>
            <a:solidFill>
              <a:srgbClr val="077A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1742" y="253658"/>
            <a:ext cx="114390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Montserrat" pitchFamily="2" charset="-52"/>
              </a:rPr>
              <a:t>Особенности применения Единых правил отбора и их основное содержание</a:t>
            </a:r>
            <a:endParaRPr lang="ru-RU" sz="2000" b="1" u="sng" dirty="0" smtClean="0">
              <a:solidFill>
                <a:schemeClr val="bg1"/>
              </a:solidFill>
              <a:latin typeface="Montserrat" pitchFamily="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408" y="863741"/>
            <a:ext cx="357765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>
                <a:latin typeface="Montserrat" pitchFamily="2" charset="-52"/>
              </a:rPr>
              <a:t>Положения 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latin typeface="Montserrat" pitchFamily="2" charset="-52"/>
              </a:rPr>
              <a:t>пункта 4 статьи 78.5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Montserrat" pitchFamily="2" charset="-52"/>
              </a:rPr>
              <a:t>БК РФ</a:t>
            </a:r>
            <a:r>
              <a:rPr lang="ru-RU" sz="1300" dirty="0" smtClean="0">
                <a:latin typeface="Montserrat" pitchFamily="2" charset="-52"/>
              </a:rPr>
              <a:t> </a:t>
            </a:r>
            <a:r>
              <a:rPr lang="ru-RU" sz="1300" b="1" dirty="0" smtClean="0">
                <a:latin typeface="Montserrat" pitchFamily="2" charset="-52"/>
              </a:rPr>
              <a:t>(отбор в соответствии с порядком, установленным Правительством РФ)</a:t>
            </a:r>
            <a:r>
              <a:rPr lang="ru-RU" sz="1300" dirty="0" smtClean="0">
                <a:latin typeface="Montserrat" pitchFamily="2" charset="-52"/>
              </a:rPr>
              <a:t> применяются </a:t>
            </a:r>
            <a:r>
              <a:rPr lang="ru-RU" sz="1300" dirty="0">
                <a:latin typeface="Montserrat" pitchFamily="2" charset="-52"/>
              </a:rPr>
              <a:t>к правоотношениям, возникающим при предоставлении субсидий </a:t>
            </a:r>
            <a:r>
              <a:rPr lang="ru-RU" sz="1300" dirty="0">
                <a:solidFill>
                  <a:srgbClr val="FF0000"/>
                </a:solidFill>
                <a:latin typeface="Montserrat" pitchFamily="2" charset="-52"/>
              </a:rPr>
              <a:t>с 1 января 2024 </a:t>
            </a:r>
            <a:r>
              <a:rPr lang="ru-RU" sz="1300" dirty="0" smtClean="0">
                <a:solidFill>
                  <a:srgbClr val="FF0000"/>
                </a:solidFill>
                <a:latin typeface="Montserrat" pitchFamily="2" charset="-52"/>
              </a:rPr>
              <a:t>г.</a:t>
            </a:r>
            <a:endParaRPr lang="ru-RU" sz="1300" dirty="0">
              <a:solidFill>
                <a:srgbClr val="FF0000"/>
              </a:solidFill>
              <a:latin typeface="Montserrat" pitchFamily="2" charset="-52"/>
            </a:endParaRPr>
          </a:p>
        </p:txBody>
      </p:sp>
      <p:pic>
        <p:nvPicPr>
          <p:cNvPr id="34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569990" y="2511236"/>
            <a:ext cx="11070929" cy="534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675226" y="2522057"/>
            <a:ext cx="106646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>
                <a:latin typeface="Montserrat" pitchFamily="2" charset="-52"/>
              </a:rPr>
              <a:t>Положения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Montserrat" pitchFamily="2" charset="-52"/>
              </a:rPr>
              <a:t>пунктов 5 и 6 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latin typeface="Montserrat" pitchFamily="2" charset="-52"/>
              </a:rPr>
              <a:t>статьи 78.5 Бюджетного кодекса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Montserrat" pitchFamily="2" charset="-52"/>
              </a:rPr>
              <a:t>РФ</a:t>
            </a:r>
            <a:r>
              <a:rPr lang="ru-RU" sz="1300" dirty="0" smtClean="0">
                <a:latin typeface="Montserrat" pitchFamily="2" charset="-52"/>
              </a:rPr>
              <a:t> </a:t>
            </a:r>
            <a:r>
              <a:rPr lang="ru-RU" sz="1300" b="1" dirty="0" smtClean="0">
                <a:latin typeface="Montserrat" pitchFamily="2" charset="-52"/>
              </a:rPr>
              <a:t>(отбор в государственных информационных системах и обмен документами в электронной форме)</a:t>
            </a:r>
            <a:endParaRPr lang="ru-RU" sz="1300" dirty="0">
              <a:solidFill>
                <a:srgbClr val="FF0000"/>
              </a:solidFill>
              <a:latin typeface="Montserrat" pitchFamily="2" charset="-52"/>
            </a:endParaRPr>
          </a:p>
        </p:txBody>
      </p:sp>
      <p:pic>
        <p:nvPicPr>
          <p:cNvPr id="37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587497" y="3388577"/>
            <a:ext cx="6727977" cy="793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646300" y="3425637"/>
            <a:ext cx="64629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В отношении субсидий, предоставляемых из региональных и местных бюджетов,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Montserrat" pitchFamily="2" charset="-52"/>
              </a:rPr>
              <a:t>если источником финансового обеспечения расходных обязательств являются целевые МБТ из федерального бюджета</a:t>
            </a:r>
            <a:endParaRPr lang="ru-RU" sz="1300" dirty="0">
              <a:solidFill>
                <a:schemeClr val="accent5">
                  <a:lumMod val="75000"/>
                </a:schemeClr>
              </a:solidFill>
              <a:latin typeface="Montserrat" pitchFamily="2" charset="-52"/>
            </a:endParaRPr>
          </a:p>
        </p:txBody>
      </p:sp>
      <p:pic>
        <p:nvPicPr>
          <p:cNvPr id="40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7801998" y="3388577"/>
            <a:ext cx="3815664" cy="79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7856440" y="3421962"/>
            <a:ext cx="35198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В отношении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Montserrat" pitchFamily="2" charset="-52"/>
              </a:rPr>
              <a:t>иных субсидий</a:t>
            </a:r>
            <a:r>
              <a:rPr lang="ru-RU" sz="1300" dirty="0" smtClean="0">
                <a:latin typeface="Montserrat" pitchFamily="2" charset="-52"/>
              </a:rPr>
              <a:t>, предоставляемых из региональных и местных бюджетов</a:t>
            </a:r>
            <a:endParaRPr lang="ru-RU" sz="1300" dirty="0">
              <a:solidFill>
                <a:srgbClr val="FF0000"/>
              </a:solidFill>
              <a:latin typeface="Montserrat" pitchFamily="2" charset="-5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05021" y="3121830"/>
            <a:ext cx="19464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solidFill>
                  <a:srgbClr val="FF0000"/>
                </a:solidFill>
                <a:latin typeface="Montserrat" pitchFamily="2" charset="-52"/>
              </a:rPr>
              <a:t>С 1 января 2024 г.</a:t>
            </a:r>
            <a:endParaRPr lang="ru-RU" sz="1300" dirty="0">
              <a:solidFill>
                <a:srgbClr val="FF0000"/>
              </a:solidFill>
              <a:latin typeface="Montserrat" pitchFamily="2" charset="-5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798419" y="3121829"/>
            <a:ext cx="18730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solidFill>
                  <a:srgbClr val="FF0000"/>
                </a:solidFill>
                <a:latin typeface="Montserrat" pitchFamily="2" charset="-52"/>
              </a:rPr>
              <a:t>С 1 января 2025 г.</a:t>
            </a:r>
            <a:endParaRPr lang="ru-RU" sz="1300" dirty="0">
              <a:solidFill>
                <a:srgbClr val="FF0000"/>
              </a:solidFill>
              <a:latin typeface="Montserrat" pitchFamily="2" charset="-52"/>
            </a:endParaRPr>
          </a:p>
        </p:txBody>
      </p:sp>
      <p:cxnSp>
        <p:nvCxnSpPr>
          <p:cNvPr id="10" name="Соединительная линия уступом 9"/>
          <p:cNvCxnSpPr>
            <a:stCxn id="6" idx="2"/>
            <a:endCxn id="34" idx="0"/>
          </p:cNvCxnSpPr>
          <p:nvPr/>
        </p:nvCxnSpPr>
        <p:spPr>
          <a:xfrm rot="16200000" flipH="1">
            <a:off x="4167588" y="573368"/>
            <a:ext cx="213335" cy="3662399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>
            <a:stCxn id="34" idx="2"/>
            <a:endCxn id="37" idx="0"/>
          </p:cNvCxnSpPr>
          <p:nvPr/>
        </p:nvCxnSpPr>
        <p:spPr>
          <a:xfrm rot="5400000">
            <a:off x="4856821" y="2139943"/>
            <a:ext cx="343300" cy="215396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ная линия уступом 46"/>
          <p:cNvCxnSpPr>
            <a:stCxn id="34" idx="2"/>
            <a:endCxn id="40" idx="0"/>
          </p:cNvCxnSpPr>
          <p:nvPr/>
        </p:nvCxnSpPr>
        <p:spPr>
          <a:xfrm rot="16200000" flipH="1">
            <a:off x="7735992" y="1414739"/>
            <a:ext cx="343300" cy="360437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590778" y="5178258"/>
            <a:ext cx="5363593" cy="661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666525" y="5278380"/>
            <a:ext cx="53254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Применение Единых правил отбора, разработка регионального акта не требуется</a:t>
            </a:r>
            <a:endParaRPr lang="ru-RU" sz="1300" dirty="0">
              <a:solidFill>
                <a:schemeClr val="accent5">
                  <a:lumMod val="75000"/>
                </a:schemeClr>
              </a:solidFill>
              <a:latin typeface="Montserrat" pitchFamily="2" charset="-52"/>
            </a:endParaRPr>
          </a:p>
        </p:txBody>
      </p:sp>
      <p:pic>
        <p:nvPicPr>
          <p:cNvPr id="54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6460317" y="5179197"/>
            <a:ext cx="5497301" cy="66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extBox 54"/>
          <p:cNvSpPr txBox="1"/>
          <p:nvPr/>
        </p:nvSpPr>
        <p:spPr>
          <a:xfrm>
            <a:off x="6541886" y="5163730"/>
            <a:ext cx="53256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Применение Единых правил отбора или принятие решения об утверждении собственного порядка отбора, соответствующего общим требованиям 1492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522355" y="4417175"/>
            <a:ext cx="561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Montserrat" pitchFamily="2" charset="-52"/>
              </a:rPr>
              <a:t>Условиями </a:t>
            </a:r>
            <a:r>
              <a:rPr lang="ru-RU" sz="1400" dirty="0">
                <a:latin typeface="Montserrat" pitchFamily="2" charset="-52"/>
              </a:rPr>
              <a:t>предоставления </a:t>
            </a:r>
            <a:r>
              <a:rPr lang="ru-RU" sz="1400" dirty="0" smtClean="0">
                <a:latin typeface="Montserrat" pitchFamily="2" charset="-52"/>
              </a:rPr>
              <a:t>МБТ предусмотрена необходимость применения единых правил отбора?</a:t>
            </a:r>
            <a:endParaRPr lang="ru-RU" sz="1400" dirty="0">
              <a:latin typeface="Montserrat" pitchFamily="2" charset="-52"/>
            </a:endParaRPr>
          </a:p>
        </p:txBody>
      </p:sp>
      <p:cxnSp>
        <p:nvCxnSpPr>
          <p:cNvPr id="107" name="Соединительная линия уступом 106"/>
          <p:cNvCxnSpPr>
            <a:stCxn id="37" idx="2"/>
            <a:endCxn id="100" idx="0"/>
          </p:cNvCxnSpPr>
          <p:nvPr/>
        </p:nvCxnSpPr>
        <p:spPr>
          <a:xfrm rot="16200000" flipH="1">
            <a:off x="5030610" y="3103242"/>
            <a:ext cx="214972" cy="237322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492127" y="4899236"/>
            <a:ext cx="725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FF0000"/>
                </a:solidFill>
                <a:latin typeface="Montserrat" pitchFamily="2" charset="-52"/>
              </a:rPr>
              <a:t>Да</a:t>
            </a:r>
            <a:endParaRPr lang="ru-RU" sz="1400" dirty="0">
              <a:solidFill>
                <a:srgbClr val="FF0000"/>
              </a:solidFill>
              <a:latin typeface="Montserrat" pitchFamily="2" charset="-52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9403817" y="4905680"/>
            <a:ext cx="725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FF0000"/>
                </a:solidFill>
                <a:latin typeface="Montserrat" pitchFamily="2" charset="-52"/>
              </a:rPr>
              <a:t>Нет</a:t>
            </a:r>
            <a:endParaRPr lang="ru-RU" sz="1400" dirty="0">
              <a:solidFill>
                <a:srgbClr val="FF0000"/>
              </a:solidFill>
              <a:latin typeface="Montserrat" pitchFamily="2" charset="-52"/>
            </a:endParaRPr>
          </a:p>
        </p:txBody>
      </p:sp>
      <p:cxnSp>
        <p:nvCxnSpPr>
          <p:cNvPr id="117" name="Соединительная линия уступом 116"/>
          <p:cNvCxnSpPr>
            <a:stCxn id="101" idx="2"/>
            <a:endCxn id="52" idx="0"/>
          </p:cNvCxnSpPr>
          <p:nvPr/>
        </p:nvCxnSpPr>
        <p:spPr>
          <a:xfrm rot="5400000">
            <a:off x="4682814" y="3530156"/>
            <a:ext cx="237863" cy="305834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101" idx="2"/>
            <a:endCxn id="54" idx="0"/>
          </p:cNvCxnSpPr>
          <p:nvPr/>
        </p:nvCxnSpPr>
        <p:spPr>
          <a:xfrm rot="16200000" flipH="1">
            <a:off x="7650540" y="3620769"/>
            <a:ext cx="238802" cy="287805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591716" y="6044015"/>
            <a:ext cx="4094219" cy="72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2" name="TextBox 141"/>
          <p:cNvSpPr txBox="1"/>
          <p:nvPr/>
        </p:nvSpPr>
        <p:spPr>
          <a:xfrm>
            <a:off x="646300" y="6157711"/>
            <a:ext cx="40312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Отбор в системе «Электронный бюджет», разработка региональной ГИС не требуется</a:t>
            </a:r>
            <a:endParaRPr lang="ru-RU" sz="1300" dirty="0">
              <a:solidFill>
                <a:schemeClr val="accent5">
                  <a:lumMod val="75000"/>
                </a:schemeClr>
              </a:solidFill>
              <a:latin typeface="Montserrat" pitchFamily="2" charset="-52"/>
            </a:endParaRPr>
          </a:p>
        </p:txBody>
      </p:sp>
      <p:pic>
        <p:nvPicPr>
          <p:cNvPr id="143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6241002" y="5965494"/>
            <a:ext cx="5788264" cy="87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" name="TextBox 143"/>
          <p:cNvSpPr txBox="1"/>
          <p:nvPr/>
        </p:nvSpPr>
        <p:spPr>
          <a:xfrm>
            <a:off x="6241002" y="5949822"/>
            <a:ext cx="57166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>
                <a:latin typeface="Montserrat" pitchFamily="2" charset="-52"/>
              </a:rPr>
              <a:t>Отбор в системе «Электронный бюджет» или, в случае принятия решения об утверждении собственного порядка отбора, отбор в региональной ГИС (если регион включен в приложение № 4 к приказу Минфина России от 11.11.2022 №497)</a:t>
            </a:r>
          </a:p>
        </p:txBody>
      </p:sp>
      <p:cxnSp>
        <p:nvCxnSpPr>
          <p:cNvPr id="163" name="Соединительная линия уступом 162"/>
          <p:cNvCxnSpPr>
            <a:stCxn id="54" idx="1"/>
            <a:endCxn id="142" idx="3"/>
          </p:cNvCxnSpPr>
          <p:nvPr/>
        </p:nvCxnSpPr>
        <p:spPr>
          <a:xfrm rot="10800000" flipV="1">
            <a:off x="4677573" y="5509979"/>
            <a:ext cx="1782744" cy="893954"/>
          </a:xfrm>
          <a:prstGeom prst="bentConnector3">
            <a:avLst>
              <a:gd name="adj1" fmla="val 24105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Соединительная линия уступом 165"/>
          <p:cNvCxnSpPr>
            <a:stCxn id="54" idx="1"/>
            <a:endCxn id="143" idx="1"/>
          </p:cNvCxnSpPr>
          <p:nvPr/>
        </p:nvCxnSpPr>
        <p:spPr>
          <a:xfrm rot="10800000" flipV="1">
            <a:off x="6241003" y="5509978"/>
            <a:ext cx="219315" cy="893955"/>
          </a:xfrm>
          <a:prstGeom prst="bentConnector3">
            <a:avLst>
              <a:gd name="adj1" fmla="val 193811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5028471" y="843207"/>
            <a:ext cx="69532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Порядок формирования и размещения объявления об отборе (отмене отбора)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Требования </a:t>
            </a:r>
            <a:r>
              <a:rPr lang="ru-RU" sz="1200" dirty="0">
                <a:latin typeface="Montserrat" pitchFamily="2" charset="-52"/>
              </a:rPr>
              <a:t>к участникам </a:t>
            </a:r>
            <a:r>
              <a:rPr lang="ru-RU" sz="1200" dirty="0" smtClean="0">
                <a:latin typeface="Montserrat" pitchFamily="2" charset="-52"/>
              </a:rPr>
              <a:t>отбора, порядок проверки </a:t>
            </a:r>
            <a:r>
              <a:rPr lang="ru-RU" sz="1200" dirty="0">
                <a:latin typeface="Montserrat" pitchFamily="2" charset="-52"/>
              </a:rPr>
              <a:t>соответствия </a:t>
            </a:r>
            <a:r>
              <a:rPr lang="ru-RU" sz="1200" dirty="0" smtClean="0">
                <a:latin typeface="Montserrat" pitchFamily="2" charset="-52"/>
              </a:rPr>
              <a:t>требованиям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Порядок формирования и подачи заявок участниками отбора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Порядки рассмотрения и оценки заявок, определения победителей, распределения субсидии между ними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Порядок заключения соглашений по результатам отбора</a:t>
            </a:r>
            <a:endParaRPr lang="ru-RU" sz="1200" dirty="0">
              <a:latin typeface="Montserrat" pitchFamily="2" charset="-5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Montserrat" pitchFamily="2" charset="-52"/>
              </a:rPr>
              <a:t>Порядок информационного </a:t>
            </a:r>
            <a:r>
              <a:rPr lang="ru-RU" sz="1200" dirty="0">
                <a:latin typeface="Montserrat" pitchFamily="2" charset="-52"/>
              </a:rPr>
              <a:t>обеспечения </a:t>
            </a:r>
            <a:r>
              <a:rPr lang="ru-RU" sz="1200" dirty="0" smtClean="0">
                <a:latin typeface="Montserrat" pitchFamily="2" charset="-52"/>
              </a:rPr>
              <a:t>отбора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1070" name="Стрелка вправо 1069"/>
          <p:cNvSpPr/>
          <p:nvPr/>
        </p:nvSpPr>
        <p:spPr>
          <a:xfrm>
            <a:off x="4407399" y="1375063"/>
            <a:ext cx="557073" cy="292963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9" name="Соединительная линия уступом 238"/>
          <p:cNvCxnSpPr>
            <a:stCxn id="52" idx="2"/>
            <a:endCxn id="141" idx="0"/>
          </p:cNvCxnSpPr>
          <p:nvPr/>
        </p:nvCxnSpPr>
        <p:spPr>
          <a:xfrm rot="5400000">
            <a:off x="2853605" y="5625045"/>
            <a:ext cx="204192" cy="633749"/>
          </a:xfrm>
          <a:prstGeom prst="bentConnector3">
            <a:avLst>
              <a:gd name="adj1" fmla="val 36957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2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30215" y="243797"/>
            <a:ext cx="10436287" cy="868907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400" b="1">
                <a:solidFill>
                  <a:srgbClr val="077A3E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Montserrat" pitchFamily="2" charset="-52"/>
              </a:rPr>
              <a:t>Изменения в Общие требования к НПА, регулирующим предоставление субсидий (ПП-1492)</a:t>
            </a:r>
          </a:p>
        </p:txBody>
      </p:sp>
      <p:pic>
        <p:nvPicPr>
          <p:cNvPr id="3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6310990" y="1173843"/>
            <a:ext cx="5626233" cy="146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5598"/>
          <a:stretch/>
        </p:blipFill>
        <p:spPr bwMode="auto">
          <a:xfrm>
            <a:off x="418638" y="1198025"/>
            <a:ext cx="5506533" cy="143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8638" y="1253735"/>
            <a:ext cx="553230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>
                <a:latin typeface="Montserrat" pitchFamily="2" charset="-52"/>
                <a:cs typeface="Mongolian Baiti" panose="03000500000000000000" pitchFamily="66" charset="0"/>
              </a:rPr>
              <a:t>В части утверждения содержания регионального НПА о порядке отбора получателей субсидий</a:t>
            </a:r>
            <a:endParaRPr lang="ru-RU" sz="1900" i="1" dirty="0">
              <a:latin typeface="Montserrat" pitchFamily="2" charset="-52"/>
              <a:cs typeface="Mongolian Baiti" panose="03000500000000000000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1274" y="1268656"/>
            <a:ext cx="575691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>
                <a:latin typeface="Montserrat" pitchFamily="2" charset="-52"/>
                <a:cs typeface="Mongolian Baiti" panose="03000500000000000000" pitchFamily="66" charset="0"/>
              </a:rPr>
              <a:t>Утверждение сведений о распределении субсидий, передаваемых из региональных информационных систем</a:t>
            </a:r>
            <a:br>
              <a:rPr lang="ru-RU" sz="1900" dirty="0" smtClean="0">
                <a:latin typeface="Montserrat" pitchFamily="2" charset="-52"/>
                <a:cs typeface="Mongolian Baiti" panose="03000500000000000000" pitchFamily="66" charset="0"/>
              </a:rPr>
            </a:br>
            <a:r>
              <a:rPr lang="ru-RU" sz="1900" dirty="0" smtClean="0">
                <a:latin typeface="Montserrat" pitchFamily="2" charset="-52"/>
                <a:cs typeface="Mongolian Baiti" panose="03000500000000000000" pitchFamily="66" charset="0"/>
              </a:rPr>
              <a:t>в ГИИС Электронный бюджет:</a:t>
            </a:r>
            <a:endParaRPr lang="ru-RU" sz="1900" dirty="0">
              <a:latin typeface="Montserrat" pitchFamily="2" charset="-52"/>
              <a:cs typeface="Mongolian Baiti" panose="03000500000000000000" pitchFamily="66" charset="0"/>
            </a:endParaRPr>
          </a:p>
        </p:txBody>
      </p:sp>
      <p:pic>
        <p:nvPicPr>
          <p:cNvPr id="10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8769249" y="472656"/>
            <a:ext cx="726686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65095" y="2861750"/>
            <a:ext cx="5016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указание сайта, на котором размещена информация </a:t>
            </a:r>
            <a:r>
              <a:rPr lang="ru-RU" sz="1200" dirty="0">
                <a:latin typeface="Montserrat" pitchFamily="2" charset="-52"/>
              </a:rPr>
              <a:t>о субсидиях, предоставляемых из бюджетов бюджетной системы </a:t>
            </a:r>
            <a:r>
              <a:rPr lang="ru-RU" sz="1200" dirty="0" smtClean="0">
                <a:latin typeface="Montserrat" pitchFamily="2" charset="-52"/>
              </a:rPr>
              <a:t>Российской Федерации; </a:t>
            </a:r>
            <a:endParaRPr lang="ru-RU" sz="1200" dirty="0">
              <a:latin typeface="Montserrat" pitchFamily="2" charset="-52"/>
            </a:endParaRPr>
          </a:p>
        </p:txBody>
      </p:sp>
      <p:pic>
        <p:nvPicPr>
          <p:cNvPr id="14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8875363" y="1181865"/>
            <a:ext cx="514460" cy="542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8806131" y="1788900"/>
            <a:ext cx="652921" cy="5427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8800873" y="2524796"/>
            <a:ext cx="663444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8832964" y="3257516"/>
            <a:ext cx="599256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6519203" y="3618938"/>
            <a:ext cx="5165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информация о размещении объявления </a:t>
            </a:r>
            <a:r>
              <a:rPr lang="ru-RU" sz="1200" dirty="0">
                <a:latin typeface="Montserrat" pitchFamily="2" charset="-52"/>
              </a:rPr>
              <a:t>об отборе/отмене </a:t>
            </a:r>
            <a:r>
              <a:rPr lang="ru-RU" sz="1200" dirty="0" smtClean="0">
                <a:latin typeface="Montserrat" pitchFamily="2" charset="-52"/>
              </a:rPr>
              <a:t>отбора; 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19204" y="4193886"/>
            <a:ext cx="506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Montserrat" pitchFamily="2" charset="-52"/>
              </a:rPr>
              <a:t>указатели страниц сайта в информационно-телекоммуникационной сети «Интернет</a:t>
            </a:r>
            <a:r>
              <a:rPr lang="ru-RU" sz="1200" dirty="0" smtClean="0">
                <a:latin typeface="Montserrat" pitchFamily="2" charset="-52"/>
              </a:rPr>
              <a:t>»,</a:t>
            </a:r>
            <a:br>
              <a:rPr lang="ru-RU" sz="1200" dirty="0" smtClean="0">
                <a:latin typeface="Montserrat" pitchFamily="2" charset="-52"/>
              </a:rPr>
            </a:br>
            <a:r>
              <a:rPr lang="ru-RU" sz="1200" dirty="0" smtClean="0">
                <a:latin typeface="Montserrat" pitchFamily="2" charset="-52"/>
              </a:rPr>
              <a:t> </a:t>
            </a:r>
            <a:r>
              <a:rPr lang="ru-RU" sz="1200" dirty="0">
                <a:latin typeface="Montserrat" pitchFamily="2" charset="-52"/>
              </a:rPr>
              <a:t>на котором обеспечивается проведение </a:t>
            </a:r>
            <a:r>
              <a:rPr lang="ru-RU" sz="1200" dirty="0" smtClean="0">
                <a:latin typeface="Montserrat" pitchFamily="2" charset="-52"/>
              </a:rPr>
              <a:t>отбора;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43062" y="4924027"/>
            <a:ext cx="5177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Montserrat" pitchFamily="2" charset="-52"/>
              </a:rPr>
              <a:t>информация о заявках участников отборов получателей субсидий, предоставляемых из бюджетов бюджетной системы </a:t>
            </a:r>
            <a:r>
              <a:rPr lang="ru-RU" sz="1200" dirty="0" smtClean="0">
                <a:latin typeface="Montserrat" pitchFamily="2" charset="-52"/>
              </a:rPr>
              <a:t>Российской Федерации; 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85483" y="5632622"/>
            <a:ext cx="5279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Montserrat" pitchFamily="2" charset="-52"/>
              </a:rPr>
              <a:t>информация о ходе и результатах отборов получателей субсидий, предоставляемых из бюджетов бюджетной системы Российской </a:t>
            </a:r>
            <a:r>
              <a:rPr lang="ru-RU" sz="1200" dirty="0" smtClean="0">
                <a:latin typeface="Montserrat" pitchFamily="2" charset="-52"/>
              </a:rPr>
              <a:t>Федерации</a:t>
            </a:r>
            <a:endParaRPr lang="ru-RU" sz="1200" dirty="0">
              <a:latin typeface="Montserrat" pitchFamily="2" charset="-52"/>
            </a:endParaRPr>
          </a:p>
        </p:txBody>
      </p:sp>
      <p:pic>
        <p:nvPicPr>
          <p:cNvPr id="30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3009063" y="176667"/>
            <a:ext cx="361745" cy="5458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40823" y="2800044"/>
            <a:ext cx="4870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Порядок  применения способа отбора</a:t>
            </a:r>
            <a:endParaRPr lang="ru-RU" sz="1200" dirty="0">
              <a:latin typeface="Montserrat" pitchFamily="2" charset="-52"/>
            </a:endParaRPr>
          </a:p>
        </p:txBody>
      </p:sp>
      <p:pic>
        <p:nvPicPr>
          <p:cNvPr id="34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2917450" y="1271620"/>
            <a:ext cx="514460" cy="542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2906962" y="1848464"/>
            <a:ext cx="542658" cy="548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2919770" y="2459219"/>
            <a:ext cx="540332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3058986" y="2941029"/>
            <a:ext cx="261902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561291" y="3728227"/>
            <a:ext cx="5165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Требования к участникам отбора, порядок проверки соответствия требованиям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1291" y="4336336"/>
            <a:ext cx="5165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Порядок формирования и подачи заявок участниками отбора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9733" y="4867069"/>
            <a:ext cx="5177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Порядки рассмотрения и оценки заявок, определения победителей, распределения субсидий между ними</a:t>
            </a:r>
            <a:endParaRPr lang="ru-RU" sz="1200" dirty="0">
              <a:latin typeface="Montserrat" pitchFamily="2" charset="-5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5963" y="5521061"/>
            <a:ext cx="527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Порядок заключения соглашений по результатам отбора</a:t>
            </a:r>
            <a:endParaRPr lang="ru-RU" sz="1200" dirty="0">
              <a:latin typeface="Montserrat" pitchFamily="2" charset="-52"/>
            </a:endParaRPr>
          </a:p>
        </p:txBody>
      </p:sp>
      <p:pic>
        <p:nvPicPr>
          <p:cNvPr id="45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2922720" y="677554"/>
            <a:ext cx="503916" cy="5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564114" y="3181688"/>
            <a:ext cx="5162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Порядок  формирования и размещения объявления об отборе (отмене отбора)</a:t>
            </a:r>
            <a:endParaRPr lang="ru-RU" sz="1200" dirty="0">
              <a:latin typeface="Montserrat" pitchFamily="2" charset="-52"/>
            </a:endParaRPr>
          </a:p>
        </p:txBody>
      </p:sp>
      <p:pic>
        <p:nvPicPr>
          <p:cNvPr id="48" name="Picture 8" descr="ÐÐ°ÑÑÐ¸Ð½ÐºÐ¸ Ð¿Ð¾ Ð·Ð°Ð¿ÑÐ¾ÑÑ Ð»Ð¸ÑÑ Ð±ÑÐ¼Ð°Ð³Ð¸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4656" r="5897" b="9673"/>
          <a:stretch/>
        </p:blipFill>
        <p:spPr bwMode="auto">
          <a:xfrm rot="16200000">
            <a:off x="2686574" y="3599030"/>
            <a:ext cx="952921" cy="5450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516681" y="5835813"/>
            <a:ext cx="5264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Montserrat" pitchFamily="2" charset="-52"/>
              </a:rPr>
              <a:t>Использование ГИИС Электронный бюджет для информационного </a:t>
            </a:r>
            <a:r>
              <a:rPr lang="ru-RU" sz="1200" dirty="0">
                <a:latin typeface="Montserrat" pitchFamily="2" charset="-52"/>
              </a:rPr>
              <a:t>обеспечения отбора (за исключением субъектов РФ, у </a:t>
            </a:r>
            <a:r>
              <a:rPr lang="ru-RU" sz="1200" dirty="0" smtClean="0">
                <a:latin typeface="Montserrat" pitchFamily="2" charset="-52"/>
              </a:rPr>
              <a:t>которых доля </a:t>
            </a:r>
            <a:r>
              <a:rPr lang="ru-RU" sz="1200" dirty="0">
                <a:latin typeface="Montserrat" pitchFamily="2" charset="-52"/>
              </a:rPr>
              <a:t>МБТ в течение 2 из 3 последних лет не превышала 20% собственных доходов </a:t>
            </a:r>
            <a:r>
              <a:rPr lang="ru-RU" sz="1200" dirty="0" smtClean="0">
                <a:latin typeface="Montserrat" pitchFamily="2" charset="-52"/>
              </a:rPr>
              <a:t>консолидированного бюджета)</a:t>
            </a:r>
            <a:endParaRPr lang="ru-RU" sz="1200" dirty="0">
              <a:latin typeface="Montserra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171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/>
          </p:cNvSpPr>
          <p:nvPr/>
        </p:nvSpPr>
        <p:spPr>
          <a:xfrm>
            <a:off x="8458200" y="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5511AA-970C-4D24-87C0-819CD0553917}" type="slidenum">
              <a:rPr lang="ru-RU" altLang="ru-RU" sz="1400" b="1">
                <a:solidFill>
                  <a:prstClr val="white"/>
                </a:solidFill>
              </a:rPr>
              <a:pPr/>
              <a:t>14</a:t>
            </a:fld>
            <a:endParaRPr lang="ru-RU" altLang="ru-RU" sz="1400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3160" y="540608"/>
            <a:ext cx="8732818" cy="483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41" b="1" dirty="0">
                <a:solidFill>
                  <a:prstClr val="black"/>
                </a:solidFill>
              </a:rPr>
              <a:t>Распространение положений Закона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2053238" y="1468132"/>
          <a:ext cx="8363591" cy="5247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окумент" r:id="rId3" imgW="9755966" imgH="6156356" progId="Word.Document.12">
                  <p:embed/>
                </p:oleObj>
              </mc:Choice>
              <mc:Fallback>
                <p:oleObj name="Документ" r:id="rId3" imgW="9755966" imgH="6156356" progId="Word.Document.12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3238" y="1468132"/>
                        <a:ext cx="8363591" cy="5247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188" y="0"/>
            <a:ext cx="1078071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Действующая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субсидий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до 01.01.2024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330" y="3302000"/>
            <a:ext cx="11894770" cy="28230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Недостатки: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большое количество НПА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федеральном уровне более 350 НПА)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поздние сроки предоставления субсидий в связи с длительностью процедуры принятия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НПА,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(ЛБО не доводятся без НПА)</a:t>
            </a:r>
            <a:endParaRPr lang="ru-RU" sz="20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необходимость вносить изменения в НПА при каждом изменении Общих требований № 1492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несоответствие результата предоставления субсидии, определенного в НПА, результату федерального проекта, определенному паспортом проекта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19855151"/>
              </p:ext>
            </p:extLst>
          </p:nvPr>
        </p:nvGraphicFramePr>
        <p:xfrm>
          <a:off x="322630" y="1501185"/>
          <a:ext cx="11628070" cy="152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8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TextBox 1"/>
          <p:cNvSpPr txBox="1"/>
          <p:nvPr/>
        </p:nvSpPr>
        <p:spPr>
          <a:xfrm>
            <a:off x="1717430" y="2006929"/>
            <a:ext cx="8798170" cy="23826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ctr" defTabSz="913818">
              <a:defRPr sz="2600" i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  <a:lvl2pPr marL="456909" defTabSz="913818"/>
            <a:lvl3pPr marL="913818" defTabSz="913818"/>
            <a:lvl4pPr marL="1370722" defTabSz="913818"/>
            <a:lvl5pPr marL="1827630" defTabSz="913818"/>
            <a:lvl6pPr marL="2284531" defTabSz="913818"/>
            <a:lvl7pPr marL="2741446" defTabSz="913818"/>
            <a:lvl8pPr marL="3198350" defTabSz="913818"/>
            <a:lvl9pPr marL="3655260" defTabSz="913818"/>
          </a:lstStyle>
          <a:p>
            <a:r>
              <a:rPr lang="ru-RU" sz="3267" b="1" dirty="0" smtClean="0">
                <a:solidFill>
                  <a:srgbClr val="002060"/>
                </a:solidFill>
                <a:effectLst/>
                <a:cs typeface="Times New Roman" panose="02020603050405020304" pitchFamily="18" charset="0"/>
              </a:rPr>
              <a:t>Федеральный </a:t>
            </a:r>
            <a:r>
              <a:rPr lang="ru-RU" sz="3267" b="1" dirty="0">
                <a:solidFill>
                  <a:srgbClr val="002060"/>
                </a:solidFill>
                <a:effectLst/>
                <a:cs typeface="Times New Roman" panose="02020603050405020304" pitchFamily="18" charset="0"/>
              </a:rPr>
              <a:t>закон </a:t>
            </a:r>
            <a:r>
              <a:rPr lang="ru-RU" sz="3267" b="1" dirty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от 19.12.2022 № 521-ФЗ </a:t>
            </a:r>
          </a:p>
          <a:p>
            <a:r>
              <a:rPr lang="ru-RU" sz="3267" b="1" dirty="0">
                <a:solidFill>
                  <a:srgbClr val="002060"/>
                </a:solidFill>
                <a:effectLst/>
                <a:cs typeface="Times New Roman" panose="02020603050405020304" pitchFamily="18" charset="0"/>
              </a:rPr>
              <a:t>«О внесении изменений в Бюджетный кодекс Российской Федерации» </a:t>
            </a:r>
          </a:p>
          <a:p>
            <a:endParaRPr lang="ru-RU" sz="2541" b="1" dirty="0">
              <a:solidFill>
                <a:srgbClr val="002060"/>
              </a:solidFill>
              <a:effectLst/>
              <a:cs typeface="Times New Roman" panose="02020603050405020304" pitchFamily="18" charset="0"/>
            </a:endParaRPr>
          </a:p>
          <a:p>
            <a:endParaRPr lang="ru-RU" sz="2541" b="1" dirty="0">
              <a:solidFill>
                <a:srgbClr val="002060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 txBox="1">
            <a:spLocks/>
          </p:cNvSpPr>
          <p:nvPr/>
        </p:nvSpPr>
        <p:spPr>
          <a:xfrm>
            <a:off x="8458200" y="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5511AA-970C-4D24-87C0-819CD0553917}" type="slidenum">
              <a:rPr lang="ru-RU" altLang="ru-RU" sz="1400" b="1">
                <a:solidFill>
                  <a:schemeClr val="bg1"/>
                </a:solidFill>
              </a:rPr>
              <a:pPr/>
              <a:t>3</a:t>
            </a:fld>
            <a:endParaRPr lang="ru-RU" alt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03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/>
          </p:cNvSpPr>
          <p:nvPr/>
        </p:nvSpPr>
        <p:spPr>
          <a:xfrm>
            <a:off x="8458200" y="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5511AA-970C-4D24-87C0-819CD0553917}" type="slidenum">
              <a:rPr lang="ru-RU" altLang="ru-RU" sz="1400" b="1">
                <a:solidFill>
                  <a:schemeClr val="bg1"/>
                </a:solidFill>
              </a:rPr>
              <a:pPr/>
              <a:t>4</a:t>
            </a:fld>
            <a:endParaRPr lang="ru-RU" alt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17430" y="880280"/>
            <a:ext cx="8917512" cy="553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67" b="1" dirty="0">
                <a:cs typeface="Times New Roman" panose="02020603050405020304" pitchFamily="18" charset="0"/>
              </a:rPr>
              <a:t>Изменения в статьи </a:t>
            </a:r>
            <a:r>
              <a:rPr lang="ru-RU" sz="3267" b="1" dirty="0">
                <a:solidFill>
                  <a:srgbClr val="FF0000"/>
                </a:solidFill>
                <a:cs typeface="Times New Roman" panose="02020603050405020304" pitchFamily="18" charset="0"/>
              </a:rPr>
              <a:t>78, 78.1</a:t>
            </a:r>
            <a:r>
              <a:rPr lang="ru-RU" sz="3267" b="1" dirty="0"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67" b="1" dirty="0">
                <a:cs typeface="Times New Roman" panose="02020603050405020304" pitchFamily="18" charset="0"/>
              </a:rPr>
              <a:t>введение новой статьи </a:t>
            </a:r>
            <a:r>
              <a:rPr lang="ru-RU" sz="3267" b="1" dirty="0">
                <a:solidFill>
                  <a:srgbClr val="FF0000"/>
                </a:solidFill>
                <a:cs typeface="Times New Roman" panose="02020603050405020304" pitchFamily="18" charset="0"/>
              </a:rPr>
              <a:t>78.5 </a:t>
            </a:r>
            <a:r>
              <a:rPr lang="ru-RU" sz="3267" b="1" dirty="0">
                <a:cs typeface="Times New Roman" panose="02020603050405020304" pitchFamily="18" charset="0"/>
              </a:rPr>
              <a:t>БК</a:t>
            </a:r>
          </a:p>
          <a:p>
            <a:pPr algn="ctr"/>
            <a:endParaRPr lang="ru-RU" sz="2541" b="1" dirty="0">
              <a:cs typeface="Times New Roman" panose="02020603050405020304" pitchFamily="18" charset="0"/>
            </a:endParaRPr>
          </a:p>
          <a:p>
            <a:pPr algn="just"/>
            <a:endParaRPr lang="ru-RU" sz="1634" dirty="0">
              <a:cs typeface="Times New Roman" panose="02020603050405020304" pitchFamily="18" charset="0"/>
            </a:endParaRPr>
          </a:p>
          <a:p>
            <a:pPr algn="just"/>
            <a:r>
              <a:rPr lang="ru-RU" sz="2541" b="1" dirty="0"/>
              <a:t>оптимизация регулирования предоставления субсидий юридическим лицам:</a:t>
            </a:r>
          </a:p>
          <a:p>
            <a:pPr marL="311216" indent="342914" algn="just">
              <a:buFont typeface="Wingdings" panose="05000000000000000000" pitchFamily="2" charset="2"/>
              <a:buChar char="ü"/>
            </a:pPr>
            <a:r>
              <a:rPr lang="ru-RU" sz="2541" b="1" dirty="0"/>
              <a:t>основания для установления Правительством РФ </a:t>
            </a:r>
            <a:r>
              <a:rPr lang="ru-RU" sz="2541" b="1" dirty="0">
                <a:solidFill>
                  <a:srgbClr val="FF0000"/>
                </a:solidFill>
              </a:rPr>
              <a:t>единых правил предоставления субсидий  </a:t>
            </a:r>
            <a:r>
              <a:rPr lang="ru-RU" sz="2541" b="1" dirty="0"/>
              <a:t>и </a:t>
            </a:r>
            <a:r>
              <a:rPr lang="ru-RU" sz="2541" b="1" dirty="0">
                <a:solidFill>
                  <a:srgbClr val="FF0000"/>
                </a:solidFill>
              </a:rPr>
              <a:t>порядка</a:t>
            </a:r>
            <a:r>
              <a:rPr lang="ru-RU" sz="2541" b="1" dirty="0"/>
              <a:t> </a:t>
            </a:r>
            <a:r>
              <a:rPr lang="ru-RU" sz="2541" b="1" dirty="0">
                <a:solidFill>
                  <a:srgbClr val="FF0000"/>
                </a:solidFill>
              </a:rPr>
              <a:t>проведения отбора </a:t>
            </a:r>
            <a:r>
              <a:rPr lang="ru-RU" sz="2541" b="1" dirty="0"/>
              <a:t>получателей субсидий</a:t>
            </a:r>
          </a:p>
          <a:p>
            <a:pPr marL="311216" indent="342914" algn="just">
              <a:buFont typeface="Wingdings" panose="05000000000000000000" pitchFamily="2" charset="2"/>
              <a:buChar char="ü"/>
            </a:pPr>
            <a:r>
              <a:rPr lang="ru-RU" sz="2541" b="1" dirty="0"/>
              <a:t>установление оснований для осуществления отбора получателей субсидий в ГИИС "Электронный бюджет" или на иных сайтах в информационно-телекоммуникационной сети "Интернет" </a:t>
            </a:r>
          </a:p>
          <a:p>
            <a:pPr algn="just"/>
            <a:endParaRPr lang="ru-RU" sz="1815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Новая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субсидий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с 01.01.2024)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1798" y="4984729"/>
            <a:ext cx="11811580" cy="23580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Преимущества: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Минимизация количества НПА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(одно постоянно действующее постановление)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Оптимизация сроков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субсидии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 урегулирования разногласий сохраняется</a:t>
            </a:r>
            <a:endParaRPr lang="ru-RU" sz="2000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52252761"/>
              </p:ext>
            </p:extLst>
          </p:nvPr>
        </p:nvGraphicFramePr>
        <p:xfrm>
          <a:off x="844982" y="1652321"/>
          <a:ext cx="10510406" cy="1477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50559" y="1012384"/>
            <a:ext cx="8694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19.12.2022 № 521-ФЗ</a:t>
            </a:r>
            <a:endParaRPr lang="ru-RU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0622" y="3714962"/>
            <a:ext cx="10394766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в порядке, установленном нормативным правовым актом Правительства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РФ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принимаемыми в соответствии с ним решениями органов государственной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власти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осуществляющих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полномочия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главного распорядителя средств федерального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60622" y="3394842"/>
            <a:ext cx="223977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78, 78.1 БК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РФ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4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4588" y="244210"/>
            <a:ext cx="10515600" cy="71675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Единые правила предоставления субсидии</a:t>
            </a:r>
          </a:p>
        </p:txBody>
      </p:sp>
      <p:pic>
        <p:nvPicPr>
          <p:cNvPr id="7" name="Picture 2" descr="C:\Users\9942\Desktop\Задачи\Презентации\Шаблоны презентаций и иконок\Иконки\Gerb_MinfinR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41" y="62354"/>
            <a:ext cx="592047" cy="59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980932017"/>
              </p:ext>
            </p:extLst>
          </p:nvPr>
        </p:nvGraphicFramePr>
        <p:xfrm>
          <a:off x="549276" y="960967"/>
          <a:ext cx="11110912" cy="5788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45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6531" y="62354"/>
            <a:ext cx="10515600" cy="71675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 о предоставлении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субсидии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(Решение ГРБС)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9942\Desktop\Задачи\Презентации\Шаблоны презентаций и иконок\Иконки\Gerb_MinfinR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41" y="62354"/>
            <a:ext cx="592047" cy="59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91942260"/>
              </p:ext>
            </p:extLst>
          </p:nvPr>
        </p:nvGraphicFramePr>
        <p:xfrm>
          <a:off x="247740" y="1011165"/>
          <a:ext cx="11842659" cy="5522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24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969" y="692272"/>
            <a:ext cx="10515600" cy="35584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Доведение ЛБО на предоставление субсидий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6357" y="1048116"/>
            <a:ext cx="5157787" cy="823912"/>
          </a:xfrm>
        </p:spPr>
        <p:txBody>
          <a:bodyPr/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Сейчас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357" y="1872028"/>
            <a:ext cx="5157787" cy="36845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Лимиты бюджетных обязательств на принятие и (или) исполнение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бюджетных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обязательств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утверждаются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принятия нормативного правового акта, регулирующего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правила (порядок) предоставления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из федерального бюджета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субсидий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юридическим лицам, индивидуальным предпринимателям, физическим лицам - производителям товаров, работ,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</a:t>
            </a:r>
          </a:p>
          <a:p>
            <a:pPr marL="0" indent="0" algn="just">
              <a:buNone/>
            </a:pPr>
            <a:r>
              <a:rPr lang="ru-RU" sz="1800" i="1" dirty="0" smtClean="0">
                <a:solidFill>
                  <a:srgbClr val="1F3B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(пункт 2.1 Положения № 1496)</a:t>
            </a:r>
            <a:endParaRPr lang="ru-RU" sz="1800" i="1" dirty="0">
              <a:solidFill>
                <a:srgbClr val="1F3B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978769" y="1048116"/>
            <a:ext cx="5183188" cy="823912"/>
          </a:xfrm>
        </p:spPr>
        <p:txBody>
          <a:bodyPr/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 2024 года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978769" y="1872028"/>
            <a:ext cx="5583116" cy="36845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Лимиты бюджетных обязательств на принятие и (или) исполнение бюджетных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обязательств                      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не утверждаются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 принятия </a:t>
            </a:r>
            <a:r>
              <a:rPr lang="ru-RU" sz="1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решений </a:t>
            </a:r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главных распорядителей средств федерального бюджета о предоставлении субсидий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предусмотренных подпунктом 1 пункта 2 статьи 78 и абзацем четвертым пункта 2 статьи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78.1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Бюджетного кодекса Российской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800" i="1" dirty="0" smtClean="0">
                <a:solidFill>
                  <a:srgbClr val="1F3B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(предложение по изменению пункта </a:t>
            </a:r>
            <a:r>
              <a:rPr lang="ru-RU" sz="1800" i="1" dirty="0">
                <a:solidFill>
                  <a:srgbClr val="1F3B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 Положения № 1496)</a:t>
            </a:r>
          </a:p>
          <a:p>
            <a:pPr algn="just"/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27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820" y="128338"/>
            <a:ext cx="10498281" cy="9098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принятия Решения</a:t>
            </a:r>
          </a:p>
        </p:txBody>
      </p:sp>
      <p:sp>
        <p:nvSpPr>
          <p:cNvPr id="7" name="Объект 3"/>
          <p:cNvSpPr>
            <a:spLocks noGrp="1"/>
          </p:cNvSpPr>
          <p:nvPr>
            <p:ph sz="half" idx="2"/>
          </p:nvPr>
        </p:nvSpPr>
        <p:spPr>
          <a:xfrm>
            <a:off x="521368" y="954481"/>
            <a:ext cx="11222790" cy="5574656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 Решения формируется ГРБС в ГИИС «Электронный бюджет».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 решения подлежит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согласованию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с финансовым органом.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считается принятым в случае согласования проекта финансовым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органом.</a:t>
            </a:r>
            <a:endParaRPr lang="ru-RU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наличии разногласий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согласования устанавливается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высшим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исполнительным органом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госвласти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(местной администрацией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 на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федеральном уровне – Едиными правилами:</a:t>
            </a:r>
          </a:p>
          <a:p>
            <a:pPr marL="881063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наличии по проекту Решения разногласий с Минфином России ГРБС обеспечивает их обсуждение и оформляет протокол согласительного совещания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1063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доработанный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итогам согласительного совещания проект Решения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направляется на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повторное согласование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Минфин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881063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ри сохранении неурегулированных разногласий по проекту Решения ГРБС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направляет в Правительство РФ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протокол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согласительного совещания 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разногласий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целях принятия решения в отношении разногласий.</a:t>
            </a:r>
          </a:p>
          <a:p>
            <a:pPr marL="881063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сохранени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разногласий с Минфином России проект Решения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считается принятым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его одобрения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Правительственной комиссией по повышению эффективности </a:t>
            </a:r>
            <a:r>
              <a:rPr 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бюджетных расходов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7630-E3F0-4A5D-91AD-4080C058238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6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1886</TotalTime>
  <Words>1534</Words>
  <Application>Microsoft Office PowerPoint</Application>
  <PresentationFormat>Широкоэкранный</PresentationFormat>
  <Paragraphs>154</Paragraphs>
  <Slides>14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Arial Unicode MS</vt:lpstr>
      <vt:lpstr>Calibri</vt:lpstr>
      <vt:lpstr>Calibri Light</vt:lpstr>
      <vt:lpstr>DINPro-Light</vt:lpstr>
      <vt:lpstr>Mongolian Baiti</vt:lpstr>
      <vt:lpstr>Montserrat</vt:lpstr>
      <vt:lpstr>Times New Roman</vt:lpstr>
      <vt:lpstr>Wingdings</vt:lpstr>
      <vt:lpstr>Тема Office</vt:lpstr>
      <vt:lpstr>Документ</vt:lpstr>
      <vt:lpstr>НОВЫЕ ПОДХОДЫ                                                К ПРЕДОСТАВЛЕНИЮ СУБСИДИЙ ЮРИДИЧЕСКИМ ЛИЦАМ</vt:lpstr>
      <vt:lpstr>Действующая модель  предоставления субсидий (до 01.01.2024)</vt:lpstr>
      <vt:lpstr>Презентация PowerPoint</vt:lpstr>
      <vt:lpstr>Презентация PowerPoint</vt:lpstr>
      <vt:lpstr>Новая модель  предоставления субсидий (с 01.01.2024)  </vt:lpstr>
      <vt:lpstr>Единые правила предоставления субсидии</vt:lpstr>
      <vt:lpstr>Решение о предоставлении субсидии (Решение ГРБС)</vt:lpstr>
      <vt:lpstr>Доведение ЛБО на предоставление субсидий</vt:lpstr>
      <vt:lpstr>Порядок принятия Решения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Предоставление субсидий юридическим лицам</dc:title>
  <dc:creator>Патаева Айса Борисовна</dc:creator>
  <cp:lastModifiedBy>СААКЯН ТАТЬЯНА ВАСИЛЬЕВНА</cp:lastModifiedBy>
  <cp:revision>77</cp:revision>
  <cp:lastPrinted>2023-06-06T13:39:01Z</cp:lastPrinted>
  <dcterms:created xsi:type="dcterms:W3CDTF">2023-05-17T16:39:41Z</dcterms:created>
  <dcterms:modified xsi:type="dcterms:W3CDTF">2023-06-08T05:37:44Z</dcterms:modified>
</cp:coreProperties>
</file>