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49" r:id="rId2"/>
    <p:sldId id="350" r:id="rId3"/>
    <p:sldId id="391" r:id="rId4"/>
    <p:sldId id="384" r:id="rId5"/>
    <p:sldId id="392" r:id="rId6"/>
    <p:sldId id="379" r:id="rId7"/>
    <p:sldId id="389" r:id="rId8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6029"/>
    <a:srgbClr val="00CC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0" autoAdjust="0"/>
    <p:restoredTop sz="94891" autoAdjust="0"/>
  </p:normalViewPr>
  <p:slideViewPr>
    <p:cSldViewPr>
      <p:cViewPr varScale="1">
        <p:scale>
          <a:sx n="91" d="100"/>
          <a:sy n="91" d="100"/>
        </p:scale>
        <p:origin x="138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22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/>
          <a:lstStyle>
            <a:lvl1pPr algn="r">
              <a:defRPr sz="1200"/>
            </a:lvl1pPr>
          </a:lstStyle>
          <a:p>
            <a:fld id="{A1515298-4791-4C9D-92FD-1C567832B674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8824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5" y="9378824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 anchor="b"/>
          <a:lstStyle>
            <a:lvl1pPr algn="r">
              <a:defRPr sz="1200"/>
            </a:lvl1pPr>
          </a:lstStyle>
          <a:p>
            <a:fld id="{89497F51-4CE7-4C82-B738-A42C48E59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6315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/>
          <a:lstStyle>
            <a:lvl1pPr algn="r">
              <a:defRPr sz="1200"/>
            </a:lvl1pPr>
          </a:lstStyle>
          <a:p>
            <a:fld id="{7F30AD64-29C6-4262-ACA1-3552769995C7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9" tIns="45499" rIns="90999" bIns="454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0999" tIns="45499" rIns="90999" bIns="454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824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8824"/>
            <a:ext cx="2945659" cy="493712"/>
          </a:xfrm>
          <a:prstGeom prst="rect">
            <a:avLst/>
          </a:prstGeom>
        </p:spPr>
        <p:txBody>
          <a:bodyPr vert="horz" lIns="90999" tIns="45499" rIns="90999" bIns="45499" rtlCol="0" anchor="b"/>
          <a:lstStyle>
            <a:lvl1pPr algn="r">
              <a:defRPr sz="1200"/>
            </a:lvl1pPr>
          </a:lstStyle>
          <a:p>
            <a:fld id="{92BA4037-5634-4388-8035-377F8F562D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9768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220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6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92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6700D-4265-4051-BBA3-00F23C3889B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974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7AC8-4B89-4230-A843-6DC09E18C2F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0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75D5-73ED-4789-9340-CF77398BFC6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44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иант для отделений">
    <p:bg>
      <p:bgPr>
        <a:gradFill>
          <a:gsLst>
            <a:gs pos="0">
              <a:srgbClr val="F1FEFD">
                <a:lumMod val="10000"/>
                <a:lumOff val="90000"/>
                <a:alpha val="50000"/>
              </a:srgbClr>
            </a:gs>
            <a:gs pos="31000">
              <a:srgbClr val="F1FEFD">
                <a:alpha val="50000"/>
                <a:lumMod val="40000"/>
                <a:lumOff val="60000"/>
              </a:srgbClr>
            </a:gs>
            <a:gs pos="67000">
              <a:srgbClr val="F1FEFD">
                <a:alpha val="50000"/>
                <a:lumMod val="60000"/>
                <a:lumOff val="40000"/>
              </a:srgbClr>
            </a:gs>
            <a:gs pos="100000">
              <a:srgbClr val="E3FDFC">
                <a:alpha val="50000"/>
                <a:lumMod val="95000"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6-конечная звезда 15"/>
          <p:cNvSpPr/>
          <p:nvPr userDrawn="1"/>
        </p:nvSpPr>
        <p:spPr>
          <a:xfrm>
            <a:off x="-1" y="130087"/>
            <a:ext cx="9144001" cy="6727913"/>
          </a:xfrm>
          <a:prstGeom prst="star6">
            <a:avLst>
              <a:gd name="adj" fmla="val 35959"/>
              <a:gd name="hf" fmla="val 115470"/>
            </a:avLst>
          </a:prstGeom>
          <a:solidFill>
            <a:srgbClr val="FFFFFF">
              <a:alpha val="95000"/>
            </a:srgbClr>
          </a:solidFill>
          <a:ln>
            <a:solidFill>
              <a:schemeClr val="bg2">
                <a:lumMod val="50000"/>
              </a:schemeClr>
            </a:solidFill>
          </a:ln>
          <a:effectLst>
            <a:glow rad="1206500">
              <a:srgbClr val="E8FEFE">
                <a:alpha val="30000"/>
              </a:srgbClr>
            </a:glow>
            <a:softEdge rad="762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Рисунок 16" descr="Герб МФ (2)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3572"/>
            <a:ext cx="342900" cy="41037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Прямоугольник 4"/>
          <p:cNvSpPr>
            <a:spLocks noChangeArrowheads="1"/>
          </p:cNvSpPr>
          <p:nvPr userDrawn="1"/>
        </p:nvSpPr>
        <p:spPr bwMode="auto">
          <a:xfrm>
            <a:off x="1692000" y="8798"/>
            <a:ext cx="576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Департамент межбюджетных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229810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3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7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C948A7D-6C52-4157-BEA1-1B3B6891AEA4}" type="slidenum">
              <a:rPr lang="ru-RU" smtClean="0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17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7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/>
          <p:cNvSpPr/>
          <p:nvPr userDrawn="1"/>
        </p:nvSpPr>
        <p:spPr>
          <a:xfrm>
            <a:off x="541343" y="3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41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17277" y="1591481"/>
            <a:ext cx="7169523" cy="603083"/>
          </a:xfrm>
        </p:spPr>
        <p:txBody>
          <a:bodyPr anchor="t" anchorCtr="0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1EC8-9FC7-9A4C-B65B-16FA08CAD7B3}" type="slidenum">
              <a:rPr/>
              <a:pPr/>
              <a:t>‹#›</a:t>
            </a:fld>
            <a:endParaRPr lang="ru-RU" dirty="0"/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3"/>
          </p:nvPr>
        </p:nvSpPr>
        <p:spPr>
          <a:xfrm>
            <a:off x="1517277" y="2372799"/>
            <a:ext cx="7169523" cy="3458216"/>
          </a:xfrm>
        </p:spPr>
        <p:txBody>
          <a:bodyPr/>
          <a:lstStyle>
            <a:lvl1pPr>
              <a:defRPr sz="1200" b="0">
                <a:solidFill>
                  <a:srgbClr val="7F7F7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456964" y="6096175"/>
            <a:ext cx="931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00" dirty="0">
                <a:solidFill>
                  <a:srgbClr val="CD0027"/>
                </a:solidFill>
              </a:rPr>
              <a:t>mff.minfin.ru</a:t>
            </a:r>
            <a:endParaRPr lang="ru-RU" sz="900" dirty="0">
              <a:solidFill>
                <a:srgbClr val="CD00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4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747F8-47F5-4502-B4B4-EA021291FFC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19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92AA-BD59-4F72-9EE7-CC928CFC75BB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95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3B405-4EC3-4903-B855-61B61FE3A6CD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12CA-4BD4-407B-A24C-3A4427C5C226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0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CEF2-A60B-48EF-A9BA-79BC0934D22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34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1E6DA-C153-4E04-A1CA-1644CC378CAC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26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26A-4DBE-43D3-ADE6-062A9C4E528F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25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79DB-B367-4D02-A611-9A01CCBB9EE8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54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BF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05935E-5F08-40FD-8FAA-FD879793EF80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Герб МФ (2)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3572"/>
            <a:ext cx="342900" cy="41037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540750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25029BC5-01DE-4E50-9984-57707C0EE516}" type="slidenum">
              <a:rPr lang="ru-RU" smtClean="0">
                <a:solidFill>
                  <a:prstClr val="white"/>
                </a:solidFill>
              </a:rPr>
              <a:pPr algn="ctr" eaLnBrk="1" hangingPunct="1">
                <a:defRPr/>
              </a:pPr>
              <a:t>‹#›</a:t>
            </a:fld>
            <a:endParaRPr lang="ru-RU" dirty="0" smtClean="0">
              <a:solidFill>
                <a:prstClr val="white"/>
              </a:solidFill>
            </a:endParaRPr>
          </a:p>
        </p:txBody>
      </p:sp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692000" y="8798"/>
            <a:ext cx="576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Департамент межбюджетных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09341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7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4968551"/>
          </a:xfrm>
        </p:spPr>
        <p:txBody>
          <a:bodyPr/>
          <a:lstStyle/>
          <a:p>
            <a: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сновные направления  межбюджетных отношений на региональном и муниципальном уровнях  на текущий год и ближайшую перспективу </a:t>
            </a:r>
            <a:b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563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/>
          </p:cNvSpPr>
          <p:nvPr/>
        </p:nvSpPr>
        <p:spPr bwMode="auto">
          <a:xfrm>
            <a:off x="395536" y="404664"/>
            <a:ext cx="8439545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400" b="1" dirty="0" smtClean="0">
                <a:latin typeface="Times New Roman Cyr" pitchFamily="18" charset="-52"/>
                <a:cs typeface="Times New Roman" pitchFamily="18" charset="0"/>
              </a:rPr>
              <a:t>Исполнение местных бюджетов  за 2022 год</a:t>
            </a:r>
            <a:endParaRPr lang="ru-RU" sz="2400" b="1" dirty="0">
              <a:latin typeface="Times New Roman Cyr" pitchFamily="18" charset="-52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764705"/>
            <a:ext cx="4680520" cy="47525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/>
          </a:p>
          <a:p>
            <a:pPr algn="ctr"/>
            <a:r>
              <a:rPr lang="ru-RU" b="1" dirty="0" smtClean="0"/>
              <a:t>Доходы  на </a:t>
            </a:r>
            <a:r>
              <a:rPr lang="ru-RU" b="1" dirty="0" smtClean="0"/>
              <a:t>17%</a:t>
            </a:r>
            <a:endParaRPr lang="ru-RU" b="1" dirty="0" smtClean="0"/>
          </a:p>
          <a:p>
            <a:pPr algn="ctr"/>
            <a:r>
              <a:rPr lang="ru-RU" b="1" dirty="0" smtClean="0"/>
              <a:t>Собственные доходы на 20%</a:t>
            </a:r>
          </a:p>
          <a:p>
            <a:pPr algn="ctr"/>
            <a:r>
              <a:rPr lang="ru-RU" b="1" dirty="0" smtClean="0"/>
              <a:t>Налоговые и неналоговые </a:t>
            </a:r>
            <a:r>
              <a:rPr lang="ru-RU" b="1" dirty="0" smtClean="0"/>
              <a:t>на 12%</a:t>
            </a:r>
            <a:endParaRPr lang="ru-RU" b="1" dirty="0" smtClean="0"/>
          </a:p>
          <a:p>
            <a:pPr algn="ctr"/>
            <a:r>
              <a:rPr lang="ru-RU" b="1" dirty="0" smtClean="0"/>
              <a:t>Налоговые на </a:t>
            </a:r>
            <a:r>
              <a:rPr lang="ru-RU" b="1" dirty="0" smtClean="0"/>
              <a:t>13%</a:t>
            </a:r>
            <a:endParaRPr lang="ru-RU" b="1" dirty="0" smtClean="0"/>
          </a:p>
          <a:p>
            <a:pPr algn="ctr"/>
            <a:r>
              <a:rPr lang="ru-RU" b="1" i="1" dirty="0" smtClean="0"/>
              <a:t>НДФЛ на </a:t>
            </a:r>
            <a:r>
              <a:rPr lang="ru-RU" b="1" i="1" dirty="0" smtClean="0"/>
              <a:t>15%</a:t>
            </a:r>
            <a:endParaRPr lang="ru-RU" b="1" i="1" dirty="0" smtClean="0"/>
          </a:p>
          <a:p>
            <a:pPr algn="ctr"/>
            <a:r>
              <a:rPr lang="ru-RU" b="1" i="1" dirty="0" smtClean="0"/>
              <a:t>Патент </a:t>
            </a:r>
            <a:r>
              <a:rPr lang="ru-RU" b="1" i="1" dirty="0" smtClean="0"/>
              <a:t>на 10%</a:t>
            </a:r>
          </a:p>
          <a:p>
            <a:pPr algn="ctr"/>
            <a:r>
              <a:rPr lang="ru-RU" b="1" i="1" dirty="0" smtClean="0"/>
              <a:t>НИФЛ на </a:t>
            </a:r>
            <a:r>
              <a:rPr lang="ru-RU" b="1" i="1" dirty="0" smtClean="0"/>
              <a:t>19%</a:t>
            </a:r>
            <a:endParaRPr lang="ru-RU" b="1" i="1" dirty="0" smtClean="0"/>
          </a:p>
          <a:p>
            <a:pPr algn="ctr"/>
            <a:r>
              <a:rPr lang="ru-RU" b="1" i="1" dirty="0" smtClean="0"/>
              <a:t>Акцизы на нефтепродукты на </a:t>
            </a:r>
            <a:r>
              <a:rPr lang="ru-RU" b="1" i="1" dirty="0" smtClean="0"/>
              <a:t>23%</a:t>
            </a:r>
            <a:endParaRPr lang="ru-RU" b="1" i="1" dirty="0" smtClean="0"/>
          </a:p>
          <a:p>
            <a:pPr algn="ctr"/>
            <a:r>
              <a:rPr lang="ru-RU" b="1" dirty="0" smtClean="0"/>
              <a:t>Неналоговые  на </a:t>
            </a:r>
            <a:r>
              <a:rPr lang="ru-RU" b="1" dirty="0" smtClean="0"/>
              <a:t> 2%</a:t>
            </a:r>
            <a:endParaRPr lang="ru-RU" b="1" dirty="0" smtClean="0"/>
          </a:p>
          <a:p>
            <a:pPr algn="ctr"/>
            <a:r>
              <a:rPr lang="ru-RU" b="1" dirty="0" smtClean="0"/>
              <a:t>МБТ (без субвенций)  на </a:t>
            </a:r>
            <a:r>
              <a:rPr lang="ru-RU" b="1" dirty="0" smtClean="0"/>
              <a:t>29%</a:t>
            </a:r>
            <a:endParaRPr lang="ru-RU" b="1" dirty="0" smtClean="0"/>
          </a:p>
          <a:p>
            <a:pPr algn="ctr"/>
            <a:r>
              <a:rPr lang="ru-RU" b="1" dirty="0" smtClean="0"/>
              <a:t>Дотации </a:t>
            </a:r>
            <a:r>
              <a:rPr lang="ru-RU" b="1" dirty="0" smtClean="0"/>
              <a:t>на 7%</a:t>
            </a:r>
            <a:endParaRPr lang="ru-RU" b="1" dirty="0" smtClean="0"/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Субсидии на </a:t>
            </a:r>
            <a:r>
              <a:rPr lang="ru-RU" sz="2800" b="1" dirty="0" smtClean="0">
                <a:solidFill>
                  <a:schemeClr val="bg1"/>
                </a:solidFill>
              </a:rPr>
              <a:t>47%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/>
              <a:t>ИМБТ </a:t>
            </a:r>
            <a:r>
              <a:rPr lang="ru-RU" b="1" dirty="0" smtClean="0"/>
              <a:t>на 16%</a:t>
            </a:r>
            <a:endParaRPr lang="ru-RU" b="1" dirty="0" smtClean="0"/>
          </a:p>
          <a:p>
            <a:pPr algn="ctr"/>
            <a:r>
              <a:rPr lang="ru-RU" b="1" dirty="0" smtClean="0"/>
              <a:t>Субвенции на </a:t>
            </a:r>
            <a:r>
              <a:rPr lang="ru-RU" b="1" dirty="0" smtClean="0"/>
              <a:t>9%</a:t>
            </a:r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Земельный налог на </a:t>
            </a:r>
            <a:r>
              <a:rPr lang="ru-RU" b="1" dirty="0" smtClean="0">
                <a:solidFill>
                  <a:schemeClr val="bg1"/>
                </a:solidFill>
              </a:rPr>
              <a:t>0,5%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ЕСХН на 2,6%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19493" y="753451"/>
            <a:ext cx="3705914" cy="4763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ПРОФИЦИТ</a:t>
            </a:r>
          </a:p>
          <a:p>
            <a:pPr algn="ctr"/>
            <a:r>
              <a:rPr lang="ru-RU" sz="4000" dirty="0" smtClean="0"/>
              <a:t> </a:t>
            </a:r>
            <a:r>
              <a:rPr lang="ru-RU" sz="4000" dirty="0" smtClean="0"/>
              <a:t>29,3 </a:t>
            </a:r>
            <a:r>
              <a:rPr lang="ru-RU" sz="4000" dirty="0" smtClean="0"/>
              <a:t>МЛРД. РУБЛЕЙ</a:t>
            </a:r>
          </a:p>
          <a:p>
            <a:pPr algn="ctr"/>
            <a:r>
              <a:rPr lang="ru-RU" dirty="0" smtClean="0"/>
              <a:t> </a:t>
            </a:r>
          </a:p>
          <a:p>
            <a:pPr algn="ctr"/>
            <a:r>
              <a:rPr lang="ru-RU" sz="2000" b="1" dirty="0" smtClean="0"/>
              <a:t>ГО   6,3</a:t>
            </a:r>
          </a:p>
          <a:p>
            <a:pPr algn="ctr"/>
            <a:r>
              <a:rPr lang="ru-RU" sz="2000" b="1" dirty="0" smtClean="0"/>
              <a:t>МО  0,3</a:t>
            </a:r>
            <a:r>
              <a:rPr lang="ru-RU" sz="2000" b="1" dirty="0" smtClean="0"/>
              <a:t> 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МР </a:t>
            </a:r>
            <a:r>
              <a:rPr lang="ru-RU" sz="2000" b="1" dirty="0" smtClean="0"/>
              <a:t>13,9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ГОСВГД  </a:t>
            </a:r>
            <a:r>
              <a:rPr lang="ru-RU" sz="2000" b="1" dirty="0" smtClean="0"/>
              <a:t>0,7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ГП  </a:t>
            </a:r>
            <a:r>
              <a:rPr lang="ru-RU" sz="2000" b="1" dirty="0" smtClean="0"/>
              <a:t>2,8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СП  </a:t>
            </a:r>
            <a:r>
              <a:rPr lang="ru-RU" sz="2000" b="1" dirty="0" smtClean="0"/>
              <a:t>4,0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ВГМОГФЗ </a:t>
            </a:r>
            <a:r>
              <a:rPr lang="ru-RU" sz="2000" b="1" dirty="0" smtClean="0"/>
              <a:t> 1,2</a:t>
            </a:r>
          </a:p>
          <a:p>
            <a:pPr algn="ctr"/>
            <a:r>
              <a:rPr lang="ru-RU" sz="2000" b="1" dirty="0" smtClean="0"/>
              <a:t>ВГР  0,1</a:t>
            </a:r>
            <a:endParaRPr lang="ru-RU" sz="2000" b="1" i="1" dirty="0">
              <a:solidFill>
                <a:schemeClr val="bg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 rot="10800000">
            <a:off x="4283968" y="836712"/>
            <a:ext cx="484632" cy="3960440"/>
          </a:xfrm>
          <a:prstGeom prst="downArrow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CC0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283967" y="5013176"/>
            <a:ext cx="484632" cy="51252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CC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589240"/>
            <a:ext cx="8655569" cy="12241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/>
          </a:p>
          <a:p>
            <a:pPr algn="ctr"/>
            <a:r>
              <a:rPr lang="ru-RU" sz="2000" b="1" dirty="0" smtClean="0"/>
              <a:t>Факторы, влияющие на исполнение в 2022 году:</a:t>
            </a:r>
          </a:p>
          <a:p>
            <a:pPr algn="ctr"/>
            <a:r>
              <a:rPr lang="ru-RU" dirty="0" smtClean="0"/>
              <a:t>⁃ НД по единым  и  </a:t>
            </a:r>
            <a:r>
              <a:rPr lang="ru-RU" dirty="0" err="1" smtClean="0"/>
              <a:t>дифф</a:t>
            </a:r>
            <a:r>
              <a:rPr lang="ru-RU" dirty="0" smtClean="0"/>
              <a:t>. нормативам ⁃ рост МБТ ⁃ оперативное  доведение МБТ    ⁃ особенности </a:t>
            </a:r>
            <a:r>
              <a:rPr lang="ru-RU" dirty="0"/>
              <a:t>исполнения </a:t>
            </a:r>
            <a:r>
              <a:rPr lang="ru-RU" dirty="0" smtClean="0"/>
              <a:t>местных бюджетов  </a:t>
            </a:r>
            <a:r>
              <a:rPr lang="ru-RU" dirty="0"/>
              <a:t/>
            </a:r>
            <a:br>
              <a:rPr lang="ru-RU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7434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/>
          </p:cNvSpPr>
          <p:nvPr/>
        </p:nvSpPr>
        <p:spPr bwMode="auto">
          <a:xfrm>
            <a:off x="395536" y="404664"/>
            <a:ext cx="8439545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400" b="1" dirty="0" smtClean="0">
                <a:latin typeface="Times New Roman Cyr" pitchFamily="18" charset="-52"/>
                <a:cs typeface="Times New Roman" pitchFamily="18" charset="0"/>
              </a:rPr>
              <a:t>Исполнение местных бюджетов  </a:t>
            </a:r>
            <a:r>
              <a:rPr lang="ru-RU" sz="2400" b="1" dirty="0" smtClean="0">
                <a:latin typeface="Times New Roman Cyr" pitchFamily="18" charset="-52"/>
                <a:cs typeface="Times New Roman" pitchFamily="18" charset="0"/>
              </a:rPr>
              <a:t>на 01.05.2023 года</a:t>
            </a:r>
            <a:endParaRPr lang="ru-RU" sz="2400" b="1" dirty="0">
              <a:latin typeface="Times New Roman Cyr" pitchFamily="18" charset="-52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7"/>
            <a:ext cx="4680520" cy="4824535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Доходы  </a:t>
            </a:r>
            <a:r>
              <a:rPr lang="ru-RU" b="1" dirty="0" smtClean="0"/>
              <a:t>на </a:t>
            </a:r>
            <a:r>
              <a:rPr lang="ru-RU" b="1" dirty="0" smtClean="0"/>
              <a:t>10%</a:t>
            </a:r>
            <a:endParaRPr lang="ru-RU" b="1" dirty="0" smtClean="0"/>
          </a:p>
          <a:p>
            <a:pPr algn="ctr"/>
            <a:r>
              <a:rPr lang="ru-RU" b="1" dirty="0" smtClean="0"/>
              <a:t>Собственные доходы на </a:t>
            </a:r>
            <a:r>
              <a:rPr lang="ru-RU" b="1" dirty="0" smtClean="0"/>
              <a:t>12%</a:t>
            </a:r>
            <a:endParaRPr lang="ru-RU" b="1" dirty="0" smtClean="0"/>
          </a:p>
          <a:p>
            <a:pPr algn="ctr"/>
            <a:r>
              <a:rPr lang="ru-RU" b="1" dirty="0" smtClean="0"/>
              <a:t>Налоговые и неналоговые </a:t>
            </a:r>
            <a:r>
              <a:rPr lang="ru-RU" b="1" dirty="0" smtClean="0"/>
              <a:t>на 3,6%</a:t>
            </a:r>
            <a:endParaRPr lang="ru-RU" b="1" dirty="0" smtClean="0"/>
          </a:p>
          <a:p>
            <a:pPr algn="ctr"/>
            <a:r>
              <a:rPr lang="ru-RU" b="1" dirty="0" smtClean="0"/>
              <a:t>Налоговые на </a:t>
            </a:r>
            <a:r>
              <a:rPr lang="ru-RU" b="1" dirty="0" smtClean="0"/>
              <a:t>3%</a:t>
            </a:r>
            <a:endParaRPr lang="ru-RU" b="1" dirty="0" smtClean="0"/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Земельный </a:t>
            </a:r>
            <a:r>
              <a:rPr lang="ru-RU" b="1" dirty="0">
                <a:solidFill>
                  <a:schemeClr val="bg1"/>
                </a:solidFill>
              </a:rPr>
              <a:t>налог на </a:t>
            </a:r>
            <a:r>
              <a:rPr lang="ru-RU" b="1" dirty="0" smtClean="0">
                <a:solidFill>
                  <a:schemeClr val="bg1"/>
                </a:solidFill>
              </a:rPr>
              <a:t>6%</a:t>
            </a:r>
            <a:endParaRPr lang="ru-RU" b="1" i="1" dirty="0" smtClean="0"/>
          </a:p>
          <a:p>
            <a:pPr algn="ctr"/>
            <a:r>
              <a:rPr lang="ru-RU" b="1" i="1" dirty="0" smtClean="0"/>
              <a:t>Акцизы </a:t>
            </a:r>
            <a:r>
              <a:rPr lang="ru-RU" b="1" i="1" dirty="0" smtClean="0"/>
              <a:t>на нефтепродукты на </a:t>
            </a:r>
            <a:r>
              <a:rPr lang="ru-RU" b="1" i="1" dirty="0" smtClean="0"/>
              <a:t>17%</a:t>
            </a:r>
            <a:endParaRPr lang="ru-RU" b="1" i="1" dirty="0" smtClean="0"/>
          </a:p>
          <a:p>
            <a:pPr algn="ctr"/>
            <a:r>
              <a:rPr lang="ru-RU" b="1" dirty="0" smtClean="0"/>
              <a:t>Неналоговые  на </a:t>
            </a:r>
            <a:r>
              <a:rPr lang="ru-RU" b="1" dirty="0" smtClean="0"/>
              <a:t> 7%</a:t>
            </a:r>
            <a:endParaRPr lang="ru-RU" b="1" dirty="0" smtClean="0"/>
          </a:p>
          <a:p>
            <a:pPr algn="ctr"/>
            <a:r>
              <a:rPr lang="ru-RU" b="1" dirty="0" smtClean="0"/>
              <a:t>МБТ (без субвенций)  на </a:t>
            </a:r>
            <a:r>
              <a:rPr lang="ru-RU" b="1" dirty="0" smtClean="0"/>
              <a:t>24%</a:t>
            </a:r>
            <a:endParaRPr lang="ru-RU" b="1" dirty="0" smtClean="0"/>
          </a:p>
          <a:p>
            <a:pPr algn="ctr"/>
            <a:r>
              <a:rPr lang="ru-RU" b="1" dirty="0" smtClean="0"/>
              <a:t>Дотации </a:t>
            </a:r>
            <a:r>
              <a:rPr lang="ru-RU" b="1" dirty="0" smtClean="0"/>
              <a:t>на 11%</a:t>
            </a:r>
            <a:endParaRPr lang="ru-RU" b="1" dirty="0" smtClean="0"/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Субсидии на </a:t>
            </a:r>
            <a:r>
              <a:rPr lang="ru-RU" sz="2800" b="1" dirty="0" smtClean="0">
                <a:solidFill>
                  <a:schemeClr val="bg1"/>
                </a:solidFill>
              </a:rPr>
              <a:t>33%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/>
              <a:t>ИМБТ </a:t>
            </a:r>
            <a:r>
              <a:rPr lang="ru-RU" b="1" dirty="0" smtClean="0"/>
              <a:t>на 28%</a:t>
            </a:r>
            <a:endParaRPr lang="ru-RU" b="1" dirty="0" smtClean="0"/>
          </a:p>
          <a:p>
            <a:pPr algn="ctr"/>
            <a:r>
              <a:rPr lang="ru-RU" b="1" dirty="0" smtClean="0"/>
              <a:t>Субвенции на </a:t>
            </a:r>
            <a:r>
              <a:rPr lang="ru-RU" b="1" dirty="0" smtClean="0"/>
              <a:t>6%</a:t>
            </a:r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i="1" dirty="0"/>
              <a:t>НДФЛ на </a:t>
            </a:r>
            <a:r>
              <a:rPr lang="ru-RU" b="1" i="1" dirty="0" smtClean="0"/>
              <a:t>2,2%</a:t>
            </a:r>
          </a:p>
          <a:p>
            <a:pPr algn="ctr"/>
            <a:r>
              <a:rPr lang="ru-RU" b="1" i="1" dirty="0" smtClean="0"/>
              <a:t>Патент 11,2%</a:t>
            </a:r>
          </a:p>
          <a:p>
            <a:pPr algn="ctr"/>
            <a:r>
              <a:rPr lang="ru-RU" b="1" i="1" dirty="0" smtClean="0"/>
              <a:t>ЕСХН на 16,3%</a:t>
            </a:r>
          </a:p>
          <a:p>
            <a:pPr algn="ctr"/>
            <a:r>
              <a:rPr lang="ru-RU" b="1" i="1" dirty="0" smtClean="0"/>
              <a:t>НИФЛ на 56,7%</a:t>
            </a:r>
            <a:endParaRPr lang="ru-RU" b="1" i="1" dirty="0"/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ЕСХН на 16,3%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692697"/>
            <a:ext cx="3821359" cy="4824535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ПРОФИЦИТ</a:t>
            </a:r>
          </a:p>
          <a:p>
            <a:pPr algn="ctr"/>
            <a:r>
              <a:rPr lang="ru-RU" sz="4000" dirty="0" smtClean="0"/>
              <a:t> </a:t>
            </a:r>
            <a:r>
              <a:rPr lang="ru-RU" sz="4000" dirty="0" smtClean="0"/>
              <a:t>70,6 </a:t>
            </a:r>
            <a:r>
              <a:rPr lang="ru-RU" sz="4000" dirty="0" smtClean="0"/>
              <a:t>МЛРД. РУБЛЕЙ</a:t>
            </a:r>
          </a:p>
          <a:p>
            <a:pPr algn="ctr"/>
            <a:r>
              <a:rPr lang="ru-RU" dirty="0" smtClean="0"/>
              <a:t> </a:t>
            </a:r>
          </a:p>
          <a:p>
            <a:pPr algn="ctr"/>
            <a:r>
              <a:rPr lang="ru-RU" sz="2000" b="1" dirty="0" smtClean="0"/>
              <a:t>ГО   23,6</a:t>
            </a:r>
          </a:p>
          <a:p>
            <a:pPr algn="ctr"/>
            <a:r>
              <a:rPr lang="ru-RU" sz="2000" b="1" dirty="0" smtClean="0"/>
              <a:t>МО  6,3</a:t>
            </a:r>
            <a:r>
              <a:rPr lang="ru-RU" sz="2000" b="1" dirty="0" smtClean="0"/>
              <a:t> 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МР </a:t>
            </a:r>
            <a:r>
              <a:rPr lang="ru-RU" sz="2000" b="1" dirty="0" smtClean="0"/>
              <a:t>25,7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ГОСВГД  </a:t>
            </a:r>
            <a:r>
              <a:rPr lang="ru-RU" sz="2000" b="1" dirty="0" smtClean="0"/>
              <a:t>1,1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ГП  </a:t>
            </a:r>
            <a:r>
              <a:rPr lang="ru-RU" sz="2000" b="1" dirty="0" smtClean="0"/>
              <a:t>3,8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СП  </a:t>
            </a:r>
            <a:r>
              <a:rPr lang="ru-RU" sz="2000" b="1" dirty="0" smtClean="0"/>
              <a:t>8,2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ВГМОГФЗ </a:t>
            </a:r>
            <a:r>
              <a:rPr lang="ru-RU" sz="2000" b="1" dirty="0" smtClean="0"/>
              <a:t> 1,9</a:t>
            </a:r>
          </a:p>
          <a:p>
            <a:pPr algn="ctr"/>
            <a:r>
              <a:rPr lang="ru-RU" sz="2000" b="1" dirty="0" smtClean="0"/>
              <a:t>ВГР  0</a:t>
            </a:r>
            <a:endParaRPr lang="ru-RU" sz="2000" b="1" i="1" dirty="0">
              <a:solidFill>
                <a:schemeClr val="bg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 rot="10800000">
            <a:off x="4283968" y="692696"/>
            <a:ext cx="484632" cy="3384375"/>
          </a:xfrm>
          <a:prstGeom prst="downArrow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CC0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283967" y="4365104"/>
            <a:ext cx="484632" cy="116059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CC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589240"/>
            <a:ext cx="8655569" cy="1224136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/>
          </a:p>
          <a:p>
            <a:pPr algn="ctr"/>
            <a:r>
              <a:rPr lang="ru-RU" sz="2000" b="1" dirty="0" smtClean="0"/>
              <a:t>Факторы, влияющие на исполнение в 2022 году:</a:t>
            </a:r>
          </a:p>
          <a:p>
            <a:pPr algn="ctr"/>
            <a:r>
              <a:rPr lang="ru-RU" dirty="0" smtClean="0"/>
              <a:t>⁃ НД по единым  и  </a:t>
            </a:r>
            <a:r>
              <a:rPr lang="ru-RU" dirty="0" err="1" smtClean="0"/>
              <a:t>дифф</a:t>
            </a:r>
            <a:r>
              <a:rPr lang="ru-RU" dirty="0" smtClean="0"/>
              <a:t>. нормативам ⁃ рост МБТ ⁃ оперативное  доведение МБТ           ⁃ особенности </a:t>
            </a:r>
            <a:r>
              <a:rPr lang="ru-RU" dirty="0"/>
              <a:t>исполнения </a:t>
            </a:r>
            <a:r>
              <a:rPr lang="ru-RU" dirty="0" smtClean="0"/>
              <a:t>местных бюджетов  Закон №  448-ФЗ </a:t>
            </a:r>
            <a:r>
              <a:rPr lang="ru-RU" dirty="0"/>
              <a:t>⁃ </a:t>
            </a:r>
            <a:r>
              <a:rPr lang="ru-RU" dirty="0" smtClean="0"/>
              <a:t> введение механизма   ЕНС и ЕНП </a:t>
            </a:r>
            <a:r>
              <a:rPr lang="ru-RU" dirty="0"/>
              <a:t>⁃ </a:t>
            </a:r>
            <a:r>
              <a:rPr lang="ru-RU" dirty="0" smtClean="0"/>
              <a:t>некритичный  уровень долга</a:t>
            </a:r>
            <a:r>
              <a:rPr lang="ru-RU" dirty="0"/>
              <a:t/>
            </a:r>
            <a:br>
              <a:rPr lang="ru-RU" dirty="0"/>
            </a:b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6676" y="5607451"/>
            <a:ext cx="8655569" cy="1224136"/>
          </a:xfrm>
          <a:prstGeom prst="rect">
            <a:avLst/>
          </a:prstGeom>
          <a:solidFill>
            <a:schemeClr val="tx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/>
          </a:p>
          <a:p>
            <a:pPr algn="ctr"/>
            <a:r>
              <a:rPr lang="ru-RU" sz="2000" b="1" dirty="0" smtClean="0"/>
              <a:t>Факторы, влияющие на исполнение в 2022 году:</a:t>
            </a:r>
          </a:p>
          <a:p>
            <a:pPr algn="ctr"/>
            <a:r>
              <a:rPr lang="ru-RU" dirty="0" smtClean="0"/>
              <a:t>⁃ НД по единым  и  </a:t>
            </a:r>
            <a:r>
              <a:rPr lang="ru-RU" dirty="0" err="1" smtClean="0"/>
              <a:t>дифф</a:t>
            </a:r>
            <a:r>
              <a:rPr lang="ru-RU" dirty="0" smtClean="0"/>
              <a:t>. нормативам ⁃ рост МБТ ⁃ оперативное  доведение МБТ           ⁃ особенности </a:t>
            </a:r>
            <a:r>
              <a:rPr lang="ru-RU" dirty="0"/>
              <a:t>исполнения </a:t>
            </a:r>
            <a:r>
              <a:rPr lang="ru-RU" dirty="0" smtClean="0"/>
              <a:t>местных бюджетов  Закон №  448-ФЗ </a:t>
            </a:r>
            <a:r>
              <a:rPr lang="ru-RU" dirty="0"/>
              <a:t>⁃ </a:t>
            </a:r>
            <a:r>
              <a:rPr lang="ru-RU" dirty="0" smtClean="0"/>
              <a:t> введение механизма   ЕНС и ЕНП </a:t>
            </a:r>
            <a:r>
              <a:rPr lang="ru-RU" dirty="0"/>
              <a:t>⁃ </a:t>
            </a:r>
            <a:r>
              <a:rPr lang="ru-RU" dirty="0" smtClean="0"/>
              <a:t>некритичный  уровень долга</a:t>
            </a:r>
            <a:r>
              <a:rPr lang="ru-RU" dirty="0"/>
              <a:t/>
            </a:r>
            <a:br>
              <a:rPr lang="ru-RU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02613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23528" y="3868175"/>
            <a:ext cx="4752528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8936" y="-387424"/>
            <a:ext cx="8820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936" y="404664"/>
            <a:ext cx="8820472" cy="646331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Межбюджетные отношения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на региональном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и муниципальном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уровнях    в текущем году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5828">
                  <a:lumMod val="90000"/>
                  <a:lumOff val="10000"/>
                </a:srgbClr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5903" y="2962628"/>
            <a:ext cx="8835310" cy="109046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реализация </a:t>
            </a:r>
            <a:r>
              <a:rPr lang="ru-RU" dirty="0">
                <a:solidFill>
                  <a:schemeClr val="tx1"/>
                </a:solidFill>
              </a:rPr>
              <a:t>внесённых изменений </a:t>
            </a:r>
            <a:r>
              <a:rPr lang="ru-RU" dirty="0" smtClean="0">
                <a:solidFill>
                  <a:schemeClr val="tx1"/>
                </a:solidFill>
              </a:rPr>
              <a:t>в  БК РФ  </a:t>
            </a:r>
            <a:r>
              <a:rPr lang="ru-RU" dirty="0">
                <a:solidFill>
                  <a:schemeClr val="tx1"/>
                </a:solidFill>
              </a:rPr>
              <a:t>в 2022 году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дифф</a:t>
            </a:r>
            <a:r>
              <a:rPr lang="ru-RU" dirty="0" smtClean="0">
                <a:solidFill>
                  <a:schemeClr val="tx1"/>
                </a:solidFill>
              </a:rPr>
              <a:t>. нормативы от всех федеральных и региональных налогов в МБ для  участников агломераций; заключение агломерационных соглашений; горизонтальные субсидии; </a:t>
            </a:r>
            <a:r>
              <a:rPr lang="ru-RU" dirty="0" err="1" smtClean="0">
                <a:solidFill>
                  <a:schemeClr val="tx1"/>
                </a:solidFill>
              </a:rPr>
              <a:t>дифф</a:t>
            </a:r>
            <a:r>
              <a:rPr lang="ru-RU" dirty="0" smtClean="0">
                <a:solidFill>
                  <a:schemeClr val="tx1"/>
                </a:solidFill>
              </a:rPr>
              <a:t>. нормативы от налога на прибыль и УСН; оперативное  доведение МБТ до местных бюджетов 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9907" y="4099965"/>
            <a:ext cx="8790811" cy="6388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особенности исполнения  МБ (превышение размера дефицита, долга, заимствований, снятие ограничения на права муниципалитетов по пункту 3 статьи 136 БК РФ)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5472" y="5573429"/>
            <a:ext cx="8850020" cy="5718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предоставление  казначейских кредитов регионам и муниципалитетам,   бюджетных кредитов на погашение рыночного долга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9388" y="6207485"/>
            <a:ext cx="8870946" cy="57878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оценка </a:t>
            </a:r>
            <a:r>
              <a:rPr lang="ru-RU" dirty="0">
                <a:solidFill>
                  <a:schemeClr val="tx1"/>
                </a:solidFill>
              </a:rPr>
              <a:t>качества </a:t>
            </a:r>
            <a:r>
              <a:rPr lang="ru-RU" dirty="0" smtClean="0">
                <a:solidFill>
                  <a:schemeClr val="tx1"/>
                </a:solidFill>
              </a:rPr>
              <a:t>МБО и оказание методологической поддержки регионам и муниципалитетам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25903" y="4821404"/>
            <a:ext cx="8819398" cy="70188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зменение очередности уплаты недоимки по НДФЛ в рамках ЕНП и ЕНС  (приоритетность  для НДФЛ по сравнению с другими налогами)  = 196-ФЗ от 29.05.2023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9851" y="1717953"/>
            <a:ext cx="8761263" cy="55891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еализация Послания Президента РФ  по созданию стимулов для повышения качества муниципальных кадров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9753" y="1110463"/>
            <a:ext cx="8801460" cy="5480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еализация  поручений по итогам Совета по местному самоуправлению при Президенте РФ 20 апреля 2023 года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4582" y="2350833"/>
            <a:ext cx="8778190" cy="54802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ведение  муниципальных образований новых регионов в бюджетную систему и организация  с ними МБО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14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23528" y="3868175"/>
            <a:ext cx="4752528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8936" y="-387424"/>
            <a:ext cx="8820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  <a:p>
            <a:pPr indent="450215" algn="just"/>
            <a:endParaRPr lang="ru-RU" dirty="0">
              <a:latin typeface="Times New Roman" panose="02020603050405020304" pitchFamily="18" charset="0"/>
            </a:endParaRPr>
          </a:p>
          <a:p>
            <a:pPr indent="450215" algn="just"/>
            <a:endParaRPr lang="ru-RU" dirty="0" smtClean="0"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936" y="404664"/>
            <a:ext cx="8820472" cy="646331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Межбюджетные отношения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на региональном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и муниципальном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уровнях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на ближайшую перспективу 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5828">
                  <a:lumMod val="90000"/>
                  <a:lumOff val="10000"/>
                </a:srgbClr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8925" y="2561309"/>
            <a:ext cx="8790484" cy="11360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одготовка  изменений в БК РФ в связи с возможным рассмотрением законопроекта № 40361-8 (второе чтение)    - оценка и  расчет групп полномочий,  новые подходы к инструментам МБР, перераспределению доходных источников между регионами и муниципалитетами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8936" y="3900710"/>
            <a:ext cx="8790484" cy="7719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особенности исполнения  МБ на 2024 год (в том числе в части снятия ограничения на права муниципалитетов по пункту 3 статьи 136 БК РФ) – в рамках проекта ФБ на 2024-2026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9752" y="6093296"/>
            <a:ext cx="8795973" cy="6929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оценка </a:t>
            </a:r>
            <a:r>
              <a:rPr lang="ru-RU" dirty="0">
                <a:solidFill>
                  <a:schemeClr val="tx1"/>
                </a:solidFill>
              </a:rPr>
              <a:t>качества </a:t>
            </a:r>
            <a:r>
              <a:rPr lang="ru-RU" dirty="0" smtClean="0">
                <a:solidFill>
                  <a:schemeClr val="tx1"/>
                </a:solidFill>
              </a:rPr>
              <a:t>МБО и оказание методологической поддержки регионам и муниципалитетам, в том числе муниципалитетам новых  регионов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68936" y="1785917"/>
            <a:ext cx="8820472" cy="6170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еализация  послания Президента  и  поручений Президента РФ по Совету МСУ                    20 апреля 2023 года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9753" y="1110463"/>
            <a:ext cx="8801460" cy="5480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еализация проекта ОНБНП  на 2024-2026 годы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5241" y="4837932"/>
            <a:ext cx="8790484" cy="10845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овершенствование  МБО на региональном и муниципальном уровнях (в том числе в части туристического и курортного сборов; добровольного перехода регионов на одноуровневую модель выравнивания и т.д.)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6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89446"/>
            <a:ext cx="8496944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ОСНОВНЫЕ РЕКОМЕНДАЦИИ СУБЪЕКТАМ РФ И ОРГАНАМ МСУ</a:t>
            </a:r>
            <a:endParaRPr lang="ru-RU" b="1" dirty="0">
              <a:solidFill>
                <a:srgbClr val="005828">
                  <a:lumMod val="90000"/>
                  <a:lumOff val="10000"/>
                </a:srgbClr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107504" y="980728"/>
            <a:ext cx="8928992" cy="575542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Субъектам РФ: </a:t>
            </a:r>
            <a:r>
              <a:rPr lang="ru-RU" sz="1400" b="1" dirty="0" smtClean="0">
                <a:cs typeface="Times New Roman" panose="02020603050405020304" pitchFamily="18" charset="0"/>
              </a:rPr>
              <a:t>продолжать </a:t>
            </a:r>
            <a:r>
              <a:rPr lang="ru-RU" sz="1400" b="1" dirty="0">
                <a:cs typeface="Times New Roman" panose="02020603050405020304" pitchFamily="18" charset="0"/>
              </a:rPr>
              <a:t>оказывать финансовую поддержку муниципалитетам, </a:t>
            </a:r>
            <a:r>
              <a:rPr lang="ru-RU" sz="1400" b="1" dirty="0" smtClean="0">
                <a:cs typeface="Times New Roman" panose="02020603050405020304" pitchFamily="18" charset="0"/>
              </a:rPr>
              <a:t>активно </a:t>
            </a:r>
            <a:r>
              <a:rPr lang="ru-RU" sz="1400" b="1" dirty="0">
                <a:cs typeface="Times New Roman" panose="02020603050405020304" pitchFamily="18" charset="0"/>
              </a:rPr>
              <a:t>задействовать уже предусмотренные механизмы стимулирования муниципалитетов к наращиванию налогового (экономического) </a:t>
            </a:r>
            <a:r>
              <a:rPr lang="ru-RU" sz="1400" b="1" dirty="0" smtClean="0">
                <a:cs typeface="Times New Roman" panose="02020603050405020304" pitchFamily="18" charset="0"/>
              </a:rPr>
              <a:t>потенциала:</a:t>
            </a:r>
          </a:p>
          <a:p>
            <a:pPr algn="just"/>
            <a:endParaRPr lang="ru-RU" sz="1400" b="1" dirty="0" smtClean="0"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ru-RU" sz="1400" b="1" dirty="0" smtClean="0">
                <a:cs typeface="Times New Roman" panose="02020603050405020304" pitchFamily="18" charset="0"/>
              </a:rPr>
              <a:t>передавать </a:t>
            </a:r>
            <a:r>
              <a:rPr lang="ru-RU" sz="1400" b="1" dirty="0">
                <a:cs typeface="Times New Roman" panose="02020603050405020304" pitchFamily="18" charset="0"/>
              </a:rPr>
              <a:t>нормативы отчислений от налогов в местные бюджеты</a:t>
            </a:r>
            <a:r>
              <a:rPr lang="ru-RU" sz="1400" b="1" dirty="0" smtClean="0"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endParaRPr lang="ru-RU" sz="1400" b="1" dirty="0"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cs typeface="Times New Roman" panose="02020603050405020304" pitchFamily="18" charset="0"/>
              </a:rPr>
              <a:t>2) активнее закреплять нормативы от неналоговых доходов</a:t>
            </a:r>
            <a:r>
              <a:rPr lang="ru-RU" sz="1400" b="1" dirty="0" smtClean="0"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400" b="1" dirty="0"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cs typeface="Times New Roman" panose="02020603050405020304" pitchFamily="18" charset="0"/>
              </a:rPr>
              <a:t>3) стимулировать муниципальные образования развивать доходную базу, предоставляя межбюджетные трансферты в объемах, дополнительно поступивших в региональные бюджеты доходов от реализуемых на территории муниципалитетов проектов</a:t>
            </a:r>
            <a:r>
              <a:rPr lang="ru-RU" sz="1400" b="1" dirty="0" smtClean="0"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400" b="1" dirty="0"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cs typeface="Times New Roman" panose="02020603050405020304" pitchFamily="18" charset="0"/>
              </a:rPr>
              <a:t>4) реализовывать право регионов по установлению дифференцированных нормативов отчислений от УСН в местные </a:t>
            </a:r>
            <a:r>
              <a:rPr lang="ru-RU" sz="1400" b="1" dirty="0" smtClean="0">
                <a:cs typeface="Times New Roman" panose="02020603050405020304" pitchFamily="18" charset="0"/>
              </a:rPr>
              <a:t>бюджеты</a:t>
            </a:r>
          </a:p>
          <a:p>
            <a:pPr algn="just"/>
            <a:endParaRPr lang="ru-RU" sz="1400" b="1" dirty="0"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accent4"/>
                </a:solidFill>
                <a:cs typeface="Times New Roman" panose="02020603050405020304" pitchFamily="18" charset="0"/>
              </a:rPr>
              <a:t>Органам МСУ:</a:t>
            </a:r>
            <a:endParaRPr lang="ru-RU" sz="1400" b="1" dirty="0"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cs typeface="Times New Roman" panose="02020603050405020304" pitchFamily="18" charset="0"/>
              </a:rPr>
              <a:t>1) принимать </a:t>
            </a:r>
            <a:r>
              <a:rPr lang="ru-RU" sz="1400" b="1" dirty="0">
                <a:cs typeface="Times New Roman" panose="02020603050405020304" pitchFamily="18" charset="0"/>
              </a:rPr>
              <a:t>собственные меры для повышения доходной базы местных бюджетов: </a:t>
            </a:r>
            <a:endParaRPr lang="ru-RU" sz="1400" b="1" dirty="0" smtClean="0">
              <a:cs typeface="Times New Roman" panose="02020603050405020304" pitchFamily="18" charset="0"/>
            </a:endParaRPr>
          </a:p>
          <a:p>
            <a:pPr algn="just"/>
            <a:endParaRPr lang="ru-RU" sz="1400" b="1" dirty="0"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cs typeface="Times New Roman" panose="02020603050405020304" pitchFamily="18" charset="0"/>
              </a:rPr>
              <a:t>2) повышать </a:t>
            </a:r>
            <a:r>
              <a:rPr lang="ru-RU" sz="1400" b="1" dirty="0">
                <a:cs typeface="Times New Roman" panose="02020603050405020304" pitchFamily="18" charset="0"/>
              </a:rPr>
              <a:t>эффективность администрирования доходов местных бюджетов</a:t>
            </a:r>
            <a:r>
              <a:rPr lang="ru-RU" sz="1400" b="1" dirty="0" smtClean="0"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ru-RU" sz="1400" b="1" dirty="0"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cs typeface="Times New Roman" panose="02020603050405020304" pitchFamily="18" charset="0"/>
              </a:rPr>
              <a:t>3) активизировать </a:t>
            </a:r>
            <a:r>
              <a:rPr lang="ru-RU" sz="1400" b="1" dirty="0">
                <a:cs typeface="Times New Roman" panose="02020603050405020304" pitchFamily="18" charset="0"/>
              </a:rPr>
              <a:t>работу по выявлению потенциальных доходных источников бюджетов; </a:t>
            </a:r>
            <a:endParaRPr lang="ru-RU" sz="1400" b="1" dirty="0" smtClean="0">
              <a:cs typeface="Times New Roman" panose="02020603050405020304" pitchFamily="18" charset="0"/>
            </a:endParaRPr>
          </a:p>
          <a:p>
            <a:pPr lvl="0" algn="just"/>
            <a:endParaRPr lang="ru-RU" sz="1400" b="1" dirty="0"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cs typeface="Times New Roman" panose="02020603050405020304" pitchFamily="18" charset="0"/>
              </a:rPr>
              <a:t>4) развивать </a:t>
            </a:r>
            <a:r>
              <a:rPr lang="ru-RU" sz="1400" b="1" dirty="0">
                <a:cs typeface="Times New Roman" panose="02020603050405020304" pitchFamily="18" charset="0"/>
              </a:rPr>
              <a:t>экономику </a:t>
            </a:r>
            <a:r>
              <a:rPr lang="ru-RU" sz="1400" b="1" dirty="0" smtClean="0">
                <a:cs typeface="Times New Roman" panose="02020603050405020304" pitchFamily="18" charset="0"/>
              </a:rPr>
              <a:t>территорий, привлекать инвестиции</a:t>
            </a:r>
            <a:endParaRPr lang="ru-RU" sz="1400" b="1" dirty="0">
              <a:cs typeface="Times New Roman" panose="02020603050405020304" pitchFamily="18" charset="0"/>
            </a:endParaRPr>
          </a:p>
          <a:p>
            <a:pPr lvl="0" algn="just"/>
            <a:endParaRPr lang="ru-RU" sz="1400" b="1" dirty="0" smtClean="0"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cs typeface="Times New Roman" panose="02020603050405020304" pitchFamily="18" charset="0"/>
              </a:rPr>
              <a:t>5) внедрять </a:t>
            </a:r>
            <a:r>
              <a:rPr lang="ru-RU" sz="1400" b="1" dirty="0">
                <a:cs typeface="Times New Roman" panose="02020603050405020304" pitchFamily="18" charset="0"/>
              </a:rPr>
              <a:t>на практике рекомендованные Минфином России меры по обеспечению ускоренного роста доходной </a:t>
            </a:r>
            <a:r>
              <a:rPr lang="ru-RU" sz="1400" b="1" dirty="0" smtClean="0">
                <a:cs typeface="Times New Roman" panose="02020603050405020304" pitchFamily="18" charset="0"/>
              </a:rPr>
              <a:t>базы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77600"/>
            <a:ext cx="8496944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u="sng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Рекомендуется в сфере МБО:</a:t>
            </a:r>
            <a:endParaRPr lang="ru-RU" b="1" u="sng" dirty="0">
              <a:solidFill>
                <a:srgbClr val="C0000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5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314" y="3510192"/>
            <a:ext cx="8496944" cy="646331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спасибо за внимание </a:t>
            </a:r>
            <a:endParaRPr lang="ru-RU" sz="3600" b="1" dirty="0">
              <a:solidFill>
                <a:srgbClr val="005828">
                  <a:lumMod val="90000"/>
                  <a:lumOff val="10000"/>
                </a:srgbClr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05746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Другая 5">
      <a:dk1>
        <a:srgbClr val="005828"/>
      </a:dk1>
      <a:lt1>
        <a:sysClr val="window" lastClr="FFFFFF"/>
      </a:lt1>
      <a:dk2>
        <a:srgbClr val="02843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4422</TotalTime>
  <Words>799</Words>
  <Application>Microsoft Office PowerPoint</Application>
  <PresentationFormat>Экран (4:3)</PresentationFormat>
  <Paragraphs>136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Calibri</vt:lpstr>
      <vt:lpstr>Times New Roman</vt:lpstr>
      <vt:lpstr>Times New Roman Cyr</vt:lpstr>
      <vt:lpstr>Trebuchet MS</vt:lpstr>
      <vt:lpstr>2_Тема Office</vt:lpstr>
      <vt:lpstr>   Основные направления  межбюджетных отношений на региональном и муниципальном уровнях  на текущий год и ближайшую перспективу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ГРИГОРЬЕВА ЕКАТЕРИНА ВИКТОРОВНА</dc:creator>
  <cp:lastModifiedBy>СКЛЯР ИРИНА ИВАНОВНА</cp:lastModifiedBy>
  <cp:revision>683</cp:revision>
  <cp:lastPrinted>2022-09-16T15:14:54Z</cp:lastPrinted>
  <dcterms:created xsi:type="dcterms:W3CDTF">2019-02-26T13:50:39Z</dcterms:created>
  <dcterms:modified xsi:type="dcterms:W3CDTF">2023-06-07T09:35:22Z</dcterms:modified>
</cp:coreProperties>
</file>