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9" r:id="rId6"/>
    <p:sldId id="270" r:id="rId7"/>
    <p:sldId id="271" r:id="rId8"/>
    <p:sldId id="272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Добро пожаловать!" id="{E75E278A-FF0E-49A4-B170-79828D63BBAD}">
          <p14:sldIdLst>
            <p14:sldId id="256"/>
            <p14:sldId id="269"/>
            <p14:sldId id="270"/>
            <p14:sldId id="271"/>
          </p14:sldIdLst>
        </p14:section>
        <p14:section name="Разрабатывайте, впечатляйте, работайте вместе" id="{B9B51309-D148-4332-87C2-07BE32FBCA3B}">
          <p14:sldIdLst>
            <p14:sldId id="272"/>
            <p14:sldId id="274"/>
          </p14:sldIdLst>
        </p14:section>
        <p14:section name="Дополнительные сведения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5A2"/>
    <a:srgbClr val="9CD529"/>
    <a:srgbClr val="D24726"/>
    <a:srgbClr val="D65A5A"/>
    <a:srgbClr val="F79191"/>
    <a:srgbClr val="D2B4A6"/>
    <a:srgbClr val="734F29"/>
    <a:srgbClr val="DD462F"/>
    <a:srgbClr val="AEB785"/>
    <a:srgbClr val="3B3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280" autoAdjust="0"/>
  </p:normalViewPr>
  <p:slideViewPr>
    <p:cSldViewPr snapToGrid="0">
      <p:cViewPr varScale="1">
        <p:scale>
          <a:sx n="164" d="100"/>
          <a:sy n="164" d="100"/>
        </p:scale>
        <p:origin x="92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7T02:27:27.864" v="75" actId="790"/>
      <pc:docMkLst>
        <pc:docMk/>
      </pc:docMkLst>
      <pc:sldChg chg="modSp mod modNotes">
        <pc:chgData name="Fake Test User" userId="SID-0" providerId="Test" clId="FakeClientId" dt="2019-08-06T10:58:08.319" v="30" actId="790"/>
        <pc:sldMkLst>
          <pc:docMk/>
          <pc:sldMk cId="2471807738" sldId="256"/>
        </pc:sldMkLst>
        <pc:spChg chg="mod">
          <ac:chgData name="Fake Test User" userId="SID-0" providerId="Test" clId="FakeClientId" dt="2019-08-06T10:58:08.319" v="30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6T10:58:08.319" v="30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7T02:26:51.257" v="74" actId="1036"/>
        <pc:sldMkLst>
          <pc:docMk/>
          <pc:sldMk cId="1328676004" sldId="257"/>
        </pc:sldMkLst>
        <pc:spChg chg="mod">
          <ac:chgData name="Fake Test User" userId="SID-0" providerId="Test" clId="FakeClientId" dt="2019-08-06T10:57:48.910" v="27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6T11:00:00.581" v="40" actId="14100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7T02:26:43.617" v="72" actId="1035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6T11:00:29.767" v="41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7T02:26:51.257" v="74" actId="1036"/>
          <ac:picMkLst>
            <pc:docMk/>
            <pc:sldMk cId="1328676004" sldId="257"/>
            <ac:picMk id="9" creationId="{00000000-0000-0000-0000-000000000000}"/>
          </ac:picMkLst>
        </pc:picChg>
        <pc:picChg chg="mod">
          <ac:chgData name="Fake Test User" userId="SID-0" providerId="Test" clId="FakeClientId" dt="2019-08-06T11:00:49.781" v="42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6T10:59:35.146" v="33" actId="14826"/>
        <pc:sldMkLst>
          <pc:docMk/>
          <pc:sldMk cId="2090733893" sldId="262"/>
        </pc:sldMkLst>
        <pc:spChg chg="mod">
          <ac:chgData name="Fake Test User" userId="SID-0" providerId="Test" clId="FakeClientId" dt="2019-08-06T10:57:43.598" v="26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6T10:57:43.598" v="26" actId="79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6T10:59:16.100" v="32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6T10:59:35.146" v="33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6T10:58:59.835" v="31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7T02:27:27.864" v="75" actId="790"/>
        <pc:sldMkLst>
          <pc:docMk/>
          <pc:sldMk cId="2317502127" sldId="263"/>
        </pc:sldMkLst>
        <pc:spChg chg="mod">
          <ac:chgData name="Fake Test User" userId="SID-0" providerId="Test" clId="FakeClientId" dt="2019-08-06T10:58:02.882" v="29" actId="790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7T02:21:10.668" v="58" actId="14100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6T10:58:02.882" v="29" actId="790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7T02:25:30.731" v="61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7T02:25:58.979" v="63"/>
          <ac:spMkLst>
            <pc:docMk/>
            <pc:sldMk cId="2317502127" sldId="263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19-08-06T11:01:19.420" v="43" actId="14826"/>
        <pc:sldMkLst>
          <pc:docMk/>
          <pc:sldMk cId="1531532291" sldId="264"/>
        </pc:sldMkLst>
        <pc:spChg chg="mod">
          <ac:chgData name="Fake Test User" userId="SID-0" providerId="Test" clId="FakeClientId" dt="2019-08-06T10:57:57.351" v="28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6T10:57:57.351" v="28" actId="790"/>
          <ac:spMkLst>
            <pc:docMk/>
            <pc:sldMk cId="1531532291" sldId="264"/>
            <ac:spMk id="3" creationId="{00000000-0000-0000-0000-000000000000}"/>
          </ac:spMkLst>
        </pc:spChg>
        <pc:picChg chg="mod">
          <ac:chgData name="Fake Test User" userId="SID-0" providerId="Test" clId="FakeClientId" dt="2019-08-06T11:01:19.420" v="43" actId="14826"/>
          <ac:picMkLst>
            <pc:docMk/>
            <pc:sldMk cId="1531532291" sldId="264"/>
            <ac:picMk id="5" creationId="{00000000-0000-0000-0000-000000000000}"/>
          </ac:picMkLst>
        </pc:picChg>
      </pc:sldChg>
      <pc:sldMasterChg chg="modSp mod modSldLayout">
        <pc:chgData name="Fake Test User" userId="SID-0" providerId="Test" clId="FakeClientId" dt="2019-08-06T10:55:52.560" v="17" actId="790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6T10:54:42.159" v="6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6T10:54:42.159" v="6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6T10:54:42.159" v="6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6T10:54:42.159" v="6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6T10:54:42.159" v="6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6T10:54:48.439" v="7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4:48.439" v="7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01.110" v="8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5:01.110" v="8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06.157" v="9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5:06.157" v="9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11.860" v="10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6T10:55:11.860" v="10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17.141" v="11" actId="790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6T10:55:17.141" v="11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22.187" v="12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6T10:55:22.187" v="12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22.187" v="12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22.187" v="12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22.187" v="12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22.187" v="12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22.187" v="12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27.546" v="13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6T10:55:27.546" v="13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27.546" v="13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27.546" v="13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33.546" v="14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6T10:55:33.546" v="14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33.546" v="14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33.546" v="14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33.546" v="14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33.546" v="14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33.546" v="14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40.686" v="15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6T10:55:40.686" v="15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40.686" v="15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40.686" v="15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40.686" v="15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40.686" v="15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40.686" v="15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46.654" v="16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5:46.654" v="16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6T10:55:52.560" v="17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6T10:55:52.560" v="17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2B3D7CA0-C4A8-496D-A4F8-E9AFEE532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1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1BF71C1-CEBB-4820-AC3C-98BEF67FCB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7E514-60F3-429F-A347-03D3C1406553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C0341D-4C1B-4FC7-ABE7-29CC469D97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1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CD4014-4441-42A1-8829-265A97360B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9D89B-157B-430C-AF09-B872B7A3AA7F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9190528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C729564-AA2B-4127-AD39-85959D55B104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1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ru-RU" noProof="1" dirty="0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ru-RU" noProof="1" smtClean="0"/>
              <a:t>1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ru-RU" noProof="1" dirty="0" smtClean="0"/>
              <a:t>2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2559945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ru-RU" noProof="1" dirty="0" smtClean="0"/>
              <a:t>3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2576601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ru-RU" noProof="1" dirty="0" smtClean="0"/>
              <a:t>4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308751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ru-RU" noProof="1" dirty="0" smtClean="0"/>
              <a:t>5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435410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ru-RU" noProof="1" smtClean="0"/>
              <a:t>6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238750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8517EB0-96A6-405B-91F5-8A586E165513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8" name="Прямоугольник 7">
            <a:extLst>
              <a:ext uri="{FF2B5EF4-FFF2-40B4-BE49-F238E27FC236}">
                <a16:creationId xmlns:a16="http://schemas.microsoft.com/office/drawing/2014/main" id="{0EC3C203-402E-01C4-6D63-42AB2004C24C}"/>
              </a:ext>
            </a:extLst>
          </p:cNvPr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318036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8076446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033816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419214609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302365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0039828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DDB0DD6-BDC3-46EF-AA84-3C052725C73E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7" name="Прямоугольник 7">
            <a:extLst>
              <a:ext uri="{FF2B5EF4-FFF2-40B4-BE49-F238E27FC236}">
                <a16:creationId xmlns:a16="http://schemas.microsoft.com/office/drawing/2014/main" id="{67661DAA-561A-322A-4E80-A4CAA17186E8}"/>
              </a:ext>
            </a:extLst>
          </p:cNvPr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1788195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9F155A9-48DE-4655-BA1E-0C4E6081E62C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7" name="Прямоугольник 7">
            <a:extLst>
              <a:ext uri="{FF2B5EF4-FFF2-40B4-BE49-F238E27FC236}">
                <a16:creationId xmlns:a16="http://schemas.microsoft.com/office/drawing/2014/main" id="{E623EEBC-B9FD-C3F2-A9BD-69260A3D5DF7}"/>
              </a:ext>
            </a:extLst>
          </p:cNvPr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397318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7E9A24A-E5DC-408F-A580-D4BEC90B1612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7" name="Прямоугольник 7">
            <a:extLst>
              <a:ext uri="{FF2B5EF4-FFF2-40B4-BE49-F238E27FC236}">
                <a16:creationId xmlns:a16="http://schemas.microsoft.com/office/drawing/2014/main" id="{A525DA37-B31B-BCD9-0B2C-2ED2674D30EE}"/>
              </a:ext>
            </a:extLst>
          </p:cNvPr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74955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73F37DC-2B5F-4D54-9B95-9DE5F20668EC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6FF64A4-BE2E-E9B9-8A9F-4837DE3E13D3}"/>
              </a:ext>
            </a:extLst>
          </p:cNvPr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301777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2322278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33F81F9-0A92-4D85-B67E-4E66CADBA97F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10" name="Прямоугольник 10">
            <a:extLst>
              <a:ext uri="{FF2B5EF4-FFF2-40B4-BE49-F238E27FC236}">
                <a16:creationId xmlns:a16="http://schemas.microsoft.com/office/drawing/2014/main" id="{99EC7711-9CB3-B899-11B0-1DCDBF5B61BE}"/>
              </a:ext>
            </a:extLst>
          </p:cNvPr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229096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546597F-4531-4989-BC18-6D6B9DAB02DA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  <p:sp>
        <p:nvSpPr>
          <p:cNvPr id="6" name="Прямоугольник 6">
            <a:extLst>
              <a:ext uri="{FF2B5EF4-FFF2-40B4-BE49-F238E27FC236}">
                <a16:creationId xmlns:a16="http://schemas.microsoft.com/office/drawing/2014/main" id="{8D7178D2-DFBF-FD52-7835-BCD091B9076E}"/>
              </a:ext>
            </a:extLst>
          </p:cNvPr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1"/>
          </a:p>
        </p:txBody>
      </p:sp>
    </p:spTree>
    <p:extLst>
      <p:ext uri="{BB962C8B-B14F-4D97-AF65-F5344CB8AC3E}">
        <p14:creationId xmlns:p14="http://schemas.microsoft.com/office/powerpoint/2010/main" val="35127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8729524-C98F-42F5-B687-6E986506F236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63031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E3497B3-86CE-46CB-B438-A17E22334F2F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412228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74021000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E334B57-52A9-4D05-AEB1-E18B7AF10341}" type="datetime1">
              <a:rPr lang="ru-RU" noProof="1" smtClean="0"/>
              <a:t>07.06.2023</a:t>
            </a:fld>
            <a:endParaRPr lang="ru-RU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9860EDB8-5305-433F-BE41-D7A86D811DB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70746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  <p:sldLayoutId id="2147484074" r:id="rId12"/>
    <p:sldLayoutId id="2147484075" r:id="rId13"/>
    <p:sldLayoutId id="2147484076" r:id="rId14"/>
    <p:sldLayoutId id="2147484077" r:id="rId15"/>
    <p:sldLayoutId id="214748407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041400"/>
            <a:ext cx="9310688" cy="2387600"/>
          </a:xfrm>
        </p:spPr>
        <p:txBody>
          <a:bodyPr rtlCol="0"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дополнительных доходных источников муниципальными учреждениями для своего развития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5ACA37-BFBA-225F-A893-230006132C08}"/>
              </a:ext>
            </a:extLst>
          </p:cNvPr>
          <p:cNvSpPr txBox="1"/>
          <p:nvPr/>
        </p:nvSpPr>
        <p:spPr>
          <a:xfrm>
            <a:off x="5044209" y="5684398"/>
            <a:ext cx="47533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Богданцев Владимир Николаевич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начальник финансового управления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администрации города Орска</a:t>
            </a: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2192000" cy="933450"/>
          </a:xfrm>
          <a:gradFill>
            <a:gsLst>
              <a:gs pos="37000">
                <a:schemeClr val="bg2">
                  <a:lumMod val="75000"/>
                </a:schemeClr>
              </a:gs>
              <a:gs pos="71684">
                <a:srgbClr val="EFD5A2"/>
              </a:gs>
              <a:gs pos="0">
                <a:schemeClr val="accent1">
                  <a:lumMod val="60000"/>
                  <a:lumOff val="40000"/>
                </a:schemeClr>
              </a:gs>
              <a:gs pos="10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rtlCol="0">
            <a:normAutofit/>
          </a:bodyPr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грантов</a:t>
            </a:r>
            <a:endParaRPr lang="ru-RU" sz="4400" b="1" noProof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Блок-схема: ссылка на другую страницу 28"/>
          <p:cNvSpPr/>
          <p:nvPr/>
        </p:nvSpPr>
        <p:spPr>
          <a:xfrm>
            <a:off x="954764" y="1487462"/>
            <a:ext cx="10359908" cy="1329254"/>
          </a:xfrm>
          <a:prstGeom prst="flowChartOffpageConnector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Балансовые комиссии:</a:t>
            </a:r>
            <a:r>
              <a:rPr lang="ru-RU" sz="3000" b="1" dirty="0">
                <a:solidFill>
                  <a:srgbClr val="D247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7" name="Блок-схема: ссылка на другую страницу 26"/>
          <p:cNvSpPr/>
          <p:nvPr/>
        </p:nvSpPr>
        <p:spPr>
          <a:xfrm>
            <a:off x="992260" y="3371168"/>
            <a:ext cx="10359908" cy="1329254"/>
          </a:xfrm>
          <a:prstGeom prst="flowChartOffpageConnector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целей, совместное решение задач, способствующих улучшению функционирования и развитию муниципальных учреждений, повышению эффективности расходов</a:t>
            </a:r>
          </a:p>
        </p:txBody>
      </p:sp>
      <p:sp>
        <p:nvSpPr>
          <p:cNvPr id="34" name="Блок-схема: ссылка на другую страницу 33"/>
          <p:cNvSpPr/>
          <p:nvPr/>
        </p:nvSpPr>
        <p:spPr>
          <a:xfrm>
            <a:off x="992260" y="5264726"/>
            <a:ext cx="10359908" cy="1329254"/>
          </a:xfrm>
          <a:prstGeom prst="flowChartOffpageConnector">
            <a:avLst/>
          </a:prstGeom>
          <a:noFill/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грантов, участие в проекте «Пушкинская карта»,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платной деятельности</a:t>
            </a:r>
            <a:r>
              <a:rPr lang="ru-RU" sz="3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grpSp>
        <p:nvGrpSpPr>
          <p:cNvPr id="35" name="Группа 10"/>
          <p:cNvGrpSpPr/>
          <p:nvPr/>
        </p:nvGrpSpPr>
        <p:grpSpPr>
          <a:xfrm rot="5400000">
            <a:off x="5809683" y="4675045"/>
            <a:ext cx="596847" cy="418256"/>
            <a:chOff x="2138521" y="-182878"/>
            <a:chExt cx="937159" cy="365756"/>
          </a:xfrm>
          <a:solidFill>
            <a:srgbClr val="D24726"/>
          </a:solidFill>
        </p:grpSpPr>
        <p:sp>
          <p:nvSpPr>
            <p:cNvPr id="36" name="Стрелка вправо 35"/>
            <p:cNvSpPr/>
            <p:nvPr/>
          </p:nvSpPr>
          <p:spPr>
            <a:xfrm>
              <a:off x="2138521" y="-182878"/>
              <a:ext cx="937159" cy="36575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Стрелка вправо 4"/>
            <p:cNvSpPr/>
            <p:nvPr/>
          </p:nvSpPr>
          <p:spPr>
            <a:xfrm>
              <a:off x="2138521" y="-109727"/>
              <a:ext cx="681083" cy="21945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23706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33" dirty="0"/>
            </a:p>
          </p:txBody>
        </p:sp>
      </p:grpSp>
      <p:grpSp>
        <p:nvGrpSpPr>
          <p:cNvPr id="38" name="Группа 10"/>
          <p:cNvGrpSpPr/>
          <p:nvPr/>
        </p:nvGrpSpPr>
        <p:grpSpPr>
          <a:xfrm rot="5400000">
            <a:off x="5726982" y="2817270"/>
            <a:ext cx="596847" cy="418256"/>
            <a:chOff x="2138521" y="-182878"/>
            <a:chExt cx="937159" cy="365756"/>
          </a:xfrm>
          <a:solidFill>
            <a:srgbClr val="D24726"/>
          </a:solidFill>
        </p:grpSpPr>
        <p:sp>
          <p:nvSpPr>
            <p:cNvPr id="39" name="Стрелка вправо 38"/>
            <p:cNvSpPr/>
            <p:nvPr/>
          </p:nvSpPr>
          <p:spPr>
            <a:xfrm>
              <a:off x="2138521" y="-182878"/>
              <a:ext cx="937159" cy="36575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Стрелка вправо 4"/>
            <p:cNvSpPr/>
            <p:nvPr/>
          </p:nvSpPr>
          <p:spPr>
            <a:xfrm>
              <a:off x="2138521" y="-109727"/>
              <a:ext cx="681083" cy="21945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23706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33" dirty="0"/>
            </a:p>
          </p:txBody>
        </p:sp>
      </p:grpSp>
    </p:spTree>
    <p:extLst>
      <p:ext uri="{BB962C8B-B14F-4D97-AF65-F5344CB8AC3E}">
        <p14:creationId xmlns:p14="http://schemas.microsoft.com/office/powerpoint/2010/main" val="1660132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121324" y="2589701"/>
            <a:ext cx="7187430" cy="15001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привлеченных грантов</a:t>
            </a:r>
          </a:p>
          <a:p>
            <a:pPr algn="ctr"/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31 % до 59 %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суммы внебюджетных поступлений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598507" y="1475910"/>
            <a:ext cx="4712043" cy="1007979"/>
          </a:xfrm>
          <a:prstGeom prst="rect">
            <a:avLst/>
          </a:prstGeom>
          <a:solidFill>
            <a:schemeClr val="bg1"/>
          </a:solidFill>
          <a:ln>
            <a:solidFill>
              <a:srgbClr val="D24726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035113" y="1674449"/>
            <a:ext cx="40777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мониторинга и информационно-методического сопровождения образования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899500" y="1485121"/>
            <a:ext cx="4183246" cy="950316"/>
          </a:xfrm>
          <a:prstGeom prst="homePlat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образования: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7135" y="4523882"/>
            <a:ext cx="5684108" cy="139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sz="1300" i="1" dirty="0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улучшение технического оснащения образовательных организаций, закупка компьютерного и интерактивного оборудования позволила обеспечить реализацию современных направлений учебной деятельности (робототехника, </a:t>
            </a:r>
            <a:r>
              <a:rPr lang="ru-RU" sz="1300" i="1" dirty="0" err="1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библиоковоркинг</a:t>
            </a:r>
            <a:r>
              <a:rPr lang="ru-RU" sz="1300" i="1" dirty="0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радиоуправление, анимация, </a:t>
            </a:r>
            <a:r>
              <a:rPr lang="ru-RU" sz="1300" i="1" dirty="0" err="1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экокультура</a:t>
            </a:r>
            <a:r>
              <a:rPr lang="ru-RU" sz="1300" i="1" dirty="0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300" i="1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7135" y="5911008"/>
            <a:ext cx="5626443" cy="61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sz="1300" i="1" dirty="0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усовершенствование спортивной инфраструктуры учреждений, а в отдельных учреждениях создание новых спортивных площадок;</a:t>
            </a:r>
            <a:endParaRPr lang="ru-RU" sz="1300" i="1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17276" y="4523882"/>
            <a:ext cx="5371070" cy="113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sz="1300" i="1" dirty="0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наполнение образовательной среды для детей с особыми образовательными потребностями (дети-инвалиды, дети с ограниченными возможностями здоровья); оказание консультативной помощи родителям особых детей;</a:t>
            </a:r>
            <a:endParaRPr lang="ru-RU" sz="1300" i="1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99653" y="5898023"/>
            <a:ext cx="5148649" cy="61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sz="1300" i="1" dirty="0">
                <a:solidFill>
                  <a:srgbClr val="000000"/>
                </a:solidFill>
                <a:latin typeface="Times New Roman CYR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проектов профессиональной направленности совместно с градообразующими предприятия города.</a:t>
            </a:r>
            <a:endParaRPr lang="ru-RU" sz="1300" i="1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00" y="5902409"/>
            <a:ext cx="359063" cy="359063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653" y="5896783"/>
            <a:ext cx="359063" cy="359063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653" y="4523882"/>
            <a:ext cx="359063" cy="359063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01" y="4523882"/>
            <a:ext cx="359063" cy="35906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91C61-A7ED-73E0-400C-7059C8AF4CF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933450"/>
          </a:xfrm>
          <a:prstGeom prst="rect">
            <a:avLst/>
          </a:prstGeom>
          <a:gradFill>
            <a:gsLst>
              <a:gs pos="37000">
                <a:schemeClr val="bg2">
                  <a:lumMod val="75000"/>
                </a:schemeClr>
              </a:gs>
              <a:gs pos="71684">
                <a:srgbClr val="EFD5A2"/>
              </a:gs>
              <a:gs pos="0">
                <a:schemeClr val="accent1">
                  <a:lumMod val="60000"/>
                  <a:lumOff val="40000"/>
                </a:schemeClr>
              </a:gs>
              <a:gs pos="10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грантов</a:t>
            </a:r>
            <a:endParaRPr lang="ru-RU" sz="4400" b="1" noProof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71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Блок-схема: ссылка на другую страницу 28"/>
          <p:cNvSpPr/>
          <p:nvPr/>
        </p:nvSpPr>
        <p:spPr>
          <a:xfrm>
            <a:off x="217476" y="1497118"/>
            <a:ext cx="4791129" cy="840380"/>
          </a:xfrm>
          <a:prstGeom prst="flowChartOffpageConnector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Отдел культуры:	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7476" y="2512541"/>
            <a:ext cx="4791129" cy="4011826"/>
          </a:xfrm>
          <a:prstGeom prst="rect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обязательный просмотр обучающих </a:t>
            </a:r>
            <a:r>
              <a:rPr lang="ru-RU" sz="16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подготовке заявок на получение гранта;</a:t>
            </a:r>
          </a:p>
          <a:p>
            <a:pPr algn="just"/>
            <a:endParaRPr lang="ru-RU" sz="1600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 в семинарах с экспертами по проектной деятельности (семинары для НКО,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-сессии ТМК-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Синара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внутренние рабочие мастер-классы от успешных заявителей среди учреждений культуры);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«работа над ошибками» с заявками, не получившими финансирование, отработка «слабых мест»;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форматов проектов, подаваемых на гранты, поиск новых форм проектной работы.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402005" y="1395216"/>
            <a:ext cx="6559336" cy="15001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привлеченных грантов</a:t>
            </a:r>
          </a:p>
          <a:p>
            <a:pPr algn="ctr"/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80 %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суммы собственных доходов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33535" y="3651178"/>
            <a:ext cx="6096000" cy="261302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пошив костюмов и изготовление реквизита; </a:t>
            </a: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endParaRPr lang="ru-RU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 CYR" panose="02020603050405020304" pitchFamily="18" charset="0"/>
            </a:endParaRP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приобретение оборудования и инвентаря для расширения спектра оказываемых платных услуг;</a:t>
            </a: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endParaRPr lang="ru-RU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 CYR" panose="02020603050405020304" pitchFamily="18" charset="0"/>
            </a:endParaRPr>
          </a:p>
          <a:p>
            <a:pPr indent="457200" algn="just">
              <a:lnSpc>
                <a:spcPct val="130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организацию проведения культурно-массовых мероприятий.</a:t>
            </a:r>
            <a:endParaRPr lang="ru-RU" sz="1600" i="1" dirty="0">
              <a:effectLst/>
              <a:latin typeface="Times New Roman CYR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577" y="3741287"/>
            <a:ext cx="359063" cy="359063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575" y="5502567"/>
            <a:ext cx="359063" cy="35906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575" y="4399597"/>
            <a:ext cx="359063" cy="35906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D5569-C4D2-8357-38E4-4B3226C6A2D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933450"/>
          </a:xfrm>
          <a:prstGeom prst="rect">
            <a:avLst/>
          </a:prstGeom>
          <a:gradFill>
            <a:gsLst>
              <a:gs pos="37000">
                <a:schemeClr val="bg2">
                  <a:lumMod val="75000"/>
                </a:schemeClr>
              </a:gs>
              <a:gs pos="71684">
                <a:srgbClr val="EFD5A2"/>
              </a:gs>
              <a:gs pos="0">
                <a:schemeClr val="accent1">
                  <a:lumMod val="60000"/>
                  <a:lumOff val="40000"/>
                </a:schemeClr>
              </a:gs>
              <a:gs pos="10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грантов</a:t>
            </a:r>
            <a:endParaRPr lang="ru-RU" sz="4400" b="1" noProof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13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Блок-схема: ссылка на другую страницу 17"/>
          <p:cNvSpPr/>
          <p:nvPr/>
        </p:nvSpPr>
        <p:spPr>
          <a:xfrm>
            <a:off x="588179" y="1459215"/>
            <a:ext cx="4864665" cy="840380"/>
          </a:xfrm>
          <a:prstGeom prst="flowChartOffpageConnector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«Пушкинская карта»:</a:t>
            </a:r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Блок-схема: ссылка на другую страницу 18"/>
          <p:cNvSpPr/>
          <p:nvPr/>
        </p:nvSpPr>
        <p:spPr>
          <a:xfrm>
            <a:off x="6736360" y="1459215"/>
            <a:ext cx="4974671" cy="840380"/>
          </a:xfrm>
          <a:prstGeom prst="flowChartOffpageConnector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платной деятельности:</a:t>
            </a:r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88178" y="2461582"/>
            <a:ext cx="4864666" cy="1169551"/>
          </a:xfrm>
          <a:prstGeom prst="rect">
            <a:avLst/>
          </a:prstGeom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проектом учреждений, подведомственных отделу культуры, – 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ru-RU" sz="3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88178" y="3793120"/>
            <a:ext cx="4864666" cy="1477328"/>
          </a:xfrm>
          <a:prstGeom prst="rect">
            <a:avLst/>
          </a:prstGeom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охват проектом учреждений дополнительного образования, подведомственных управлению образования, – 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100 %</a:t>
            </a:r>
            <a:endParaRPr lang="ru-RU" sz="3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57323" y="2459988"/>
            <a:ext cx="4971153" cy="2862322"/>
          </a:xfrm>
          <a:prstGeom prst="rect">
            <a:avLst/>
          </a:prstGeom>
          <a:ln w="127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 CYR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изучения запросов потенциальных потребителей;</a:t>
            </a:r>
          </a:p>
          <a:p>
            <a:endParaRPr lang="ru-RU" kern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 CYR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мониторинг актуальности, востребованности;</a:t>
            </a:r>
          </a:p>
          <a:p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 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пересмотр перечня услуг;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kern="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формирование новых видов услуг.</a:t>
            </a:r>
            <a:endParaRPr lang="ru-RU" dirty="0"/>
          </a:p>
          <a:p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857322" y="5379717"/>
            <a:ext cx="4971153" cy="134341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оказания платных услуг </a:t>
            </a:r>
          </a:p>
          <a:p>
            <a:pPr algn="ctr"/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+ 15,9 %</a:t>
            </a:r>
          </a:p>
        </p:txBody>
      </p:sp>
      <p:grpSp>
        <p:nvGrpSpPr>
          <p:cNvPr id="36" name="Группа 10"/>
          <p:cNvGrpSpPr/>
          <p:nvPr/>
        </p:nvGrpSpPr>
        <p:grpSpPr>
          <a:xfrm rot="16200000">
            <a:off x="8090575" y="6163975"/>
            <a:ext cx="523427" cy="298328"/>
            <a:chOff x="2138521" y="-182878"/>
            <a:chExt cx="937159" cy="365756"/>
          </a:xfrm>
          <a:solidFill>
            <a:srgbClr val="C00000"/>
          </a:solidFill>
        </p:grpSpPr>
        <p:sp>
          <p:nvSpPr>
            <p:cNvPr id="37" name="Стрелка вправо 36"/>
            <p:cNvSpPr/>
            <p:nvPr/>
          </p:nvSpPr>
          <p:spPr>
            <a:xfrm>
              <a:off x="2138521" y="-182878"/>
              <a:ext cx="937159" cy="36575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Стрелка вправо 4"/>
            <p:cNvSpPr/>
            <p:nvPr/>
          </p:nvSpPr>
          <p:spPr>
            <a:xfrm>
              <a:off x="2138521" y="-109727"/>
              <a:ext cx="681083" cy="21945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23706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33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1A7AA3-DF74-D658-6FBB-F39D5A04CFD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169550"/>
          </a:xfrm>
          <a:prstGeom prst="rect">
            <a:avLst/>
          </a:prstGeom>
          <a:gradFill>
            <a:gsLst>
              <a:gs pos="37000">
                <a:schemeClr val="bg2">
                  <a:lumMod val="75000"/>
                </a:schemeClr>
              </a:gs>
              <a:gs pos="71684">
                <a:srgbClr val="EFD5A2"/>
              </a:gs>
              <a:gs pos="0">
                <a:schemeClr val="accent1">
                  <a:lumMod val="60000"/>
                  <a:lumOff val="40000"/>
                </a:schemeClr>
              </a:gs>
              <a:gs pos="10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проекте «Пушкинская карта», </a:t>
            </a:r>
            <a:b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платной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45614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041400"/>
            <a:ext cx="9310688" cy="2387600"/>
          </a:xfrm>
        </p:spPr>
        <p:txBody>
          <a:bodyPr rtlCol="0"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дополнительных доходных источников муниципальными учреждениями для своего развития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5ACA37-BFBA-225F-A893-230006132C08}"/>
              </a:ext>
            </a:extLst>
          </p:cNvPr>
          <p:cNvSpPr txBox="1"/>
          <p:nvPr/>
        </p:nvSpPr>
        <p:spPr>
          <a:xfrm>
            <a:off x="5044209" y="5684398"/>
            <a:ext cx="47533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Богданцев Владимир Николаевич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начальник финансового управления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администрации города Орска</a:t>
            </a:r>
          </a:p>
        </p:txBody>
      </p:sp>
    </p:spTree>
    <p:extLst>
      <p:ext uri="{BB962C8B-B14F-4D97-AF65-F5344CB8AC3E}">
        <p14:creationId xmlns:p14="http://schemas.microsoft.com/office/powerpoint/2010/main" val="10218316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устая тень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70C04F-E7AC-41AB-9C6D-1B1BB88BFF7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4873beb7-5857-4685-be1f-d57550cc96cc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2238</TotalTime>
  <Words>366</Words>
  <Application>Microsoft Office PowerPoint</Application>
  <PresentationFormat>Широкоэкранный</PresentationFormat>
  <Paragraphs>64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Times New Roman</vt:lpstr>
      <vt:lpstr>Times New Roman CYR</vt:lpstr>
      <vt:lpstr>Trebuchet MS</vt:lpstr>
      <vt:lpstr>Wingdings</vt:lpstr>
      <vt:lpstr>Wingdings 3</vt:lpstr>
      <vt:lpstr>Аспект</vt:lpstr>
      <vt:lpstr>Привлечение дополнительных доходных источников муниципальными учреждениями для своего развития</vt:lpstr>
      <vt:lpstr>Привлечение грантов</vt:lpstr>
      <vt:lpstr>Презентация PowerPoint</vt:lpstr>
      <vt:lpstr>Презентация PowerPoint</vt:lpstr>
      <vt:lpstr>Презентация PowerPoint</vt:lpstr>
      <vt:lpstr>Привлечение дополнительных доходных источников муниципальными учреждениями для своего развития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муниципального образования в сфере «Управление муниципальными финансами»</dc:title>
  <dc:creator>Елена Новикова</dc:creator>
  <cp:keywords/>
  <cp:lastModifiedBy>Владимир Н. (2)</cp:lastModifiedBy>
  <cp:revision>100</cp:revision>
  <dcterms:created xsi:type="dcterms:W3CDTF">2023-05-31T06:47:19Z</dcterms:created>
  <dcterms:modified xsi:type="dcterms:W3CDTF">2023-06-07T07:45:15Z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